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7"/>
  </p:notesMasterIdLst>
  <p:sldIdLst>
    <p:sldId id="257" r:id="rId2"/>
    <p:sldId id="258" r:id="rId3"/>
    <p:sldId id="260" r:id="rId4"/>
    <p:sldId id="299" r:id="rId5"/>
    <p:sldId id="300" r:id="rId6"/>
    <p:sldId id="259" r:id="rId7"/>
    <p:sldId id="264" r:id="rId8"/>
    <p:sldId id="298" r:id="rId9"/>
    <p:sldId id="297" r:id="rId10"/>
    <p:sldId id="261" r:id="rId11"/>
    <p:sldId id="262" r:id="rId12"/>
    <p:sldId id="263" r:id="rId13"/>
    <p:sldId id="265" r:id="rId14"/>
    <p:sldId id="266" r:id="rId15"/>
    <p:sldId id="267" r:id="rId16"/>
    <p:sldId id="268" r:id="rId17"/>
    <p:sldId id="269" r:id="rId18"/>
    <p:sldId id="270" r:id="rId19"/>
    <p:sldId id="271" r:id="rId20"/>
    <p:sldId id="272" r:id="rId21"/>
    <p:sldId id="275" r:id="rId22"/>
    <p:sldId id="276" r:id="rId23"/>
    <p:sldId id="277" r:id="rId24"/>
    <p:sldId id="278" r:id="rId25"/>
    <p:sldId id="273" r:id="rId26"/>
    <p:sldId id="274"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301"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FE2AE0-770B-4F89-B6C8-62E90F33BFF7}" v="10" dt="2024-01-18T15:31:55.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1D661-04E2-445C-A138-4D68AC7EC604}"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036B5-4A38-4E7B-B55E-697F2A3A4AE7}" type="slidenum">
              <a:rPr lang="en-US" smtClean="0"/>
              <a:t>‹#›</a:t>
            </a:fld>
            <a:endParaRPr lang="en-US"/>
          </a:p>
        </p:txBody>
      </p:sp>
    </p:spTree>
    <p:extLst>
      <p:ext uri="{BB962C8B-B14F-4D97-AF65-F5344CB8AC3E}">
        <p14:creationId xmlns:p14="http://schemas.microsoft.com/office/powerpoint/2010/main" val="1940327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91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191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191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191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191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191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191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191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191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kumimoji="0" lang="en-US" altLang="en-US"/>
              <a:t>EHS University: 455 OSHA Form 300 Recordkeeping</a:t>
            </a:r>
          </a:p>
        </p:txBody>
      </p:sp>
      <p:sp>
        <p:nvSpPr>
          <p:cNvPr id="1741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91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191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191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191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191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191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191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191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191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44A0564-A10D-4FE7-ABAC-606DFF9714FB}" type="slidenum">
              <a:rPr kumimoji="0" lang="en-US" altLang="en-US" smtClean="0"/>
              <a:pPr>
                <a:spcBef>
                  <a:spcPct val="0"/>
                </a:spcBef>
              </a:pPr>
              <a:t>1</a:t>
            </a:fld>
            <a:endParaRPr kumimoji="0" lang="en-US" altLang="en-US"/>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70589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1/18/2024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lesafetyservices@yahoo.co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osha.gov/laws-regs/regulations/standardnumber/1904/1904.7"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osha.gov/recordkeeping/presentations/exempttabl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osha.gov/injuryreporting/it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Treestotreasure@yahoo.com" TargetMode="External"/><Relationship Id="rId2" Type="http://schemas.openxmlformats.org/officeDocument/2006/relationships/hyperlink" Target="mailto:colesafetyservices@yahoo.com" TargetMode="External"/><Relationship Id="rId1" Type="http://schemas.openxmlformats.org/officeDocument/2006/relationships/slideLayout" Target="../slideLayouts/slideLayout2.xml"/><Relationship Id="rId4" Type="http://schemas.openxmlformats.org/officeDocument/2006/relationships/hyperlink" Target="http://www.treestotreasure.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2" Type="http://schemas.openxmlformats.org/officeDocument/2006/relationships/hyperlink" Target="https://www.osha.gov/sites/default/files/appendix_b_to_subpart_e_of_part_1904.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osha.gov/recordkeeping/form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4856" y="3370204"/>
            <a:ext cx="5346335" cy="1384995"/>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Scott Cole, CSP, SMS, CHST</a:t>
            </a:r>
          </a:p>
          <a:p>
            <a:pPr algn="ctr"/>
            <a:r>
              <a:rPr lang="en-US" sz="2800" b="0" cap="none" spc="0" dirty="0">
                <a:ln w="0"/>
                <a:solidFill>
                  <a:schemeClr val="tx1"/>
                </a:solidFill>
                <a:effectLst>
                  <a:outerShdw blurRad="38100" dist="19050" dir="2700000" algn="tl" rotWithShape="0">
                    <a:schemeClr val="dk1">
                      <a:alpha val="40000"/>
                    </a:schemeClr>
                  </a:outerShdw>
                </a:effectLst>
                <a:hlinkClick r:id="rId3"/>
              </a:rPr>
              <a:t>colesafetyservices@yahoo.com</a:t>
            </a:r>
            <a:r>
              <a:rPr lang="en-US" sz="2800" b="0" cap="none" spc="0" dirty="0">
                <a:ln w="0"/>
                <a:solidFill>
                  <a:schemeClr val="tx1"/>
                </a:solidFill>
                <a:effectLst>
                  <a:outerShdw blurRad="38100" dist="19050" dir="2700000" algn="tl" rotWithShape="0">
                    <a:schemeClr val="dk1">
                      <a:alpha val="40000"/>
                    </a:schemeClr>
                  </a:outerShdw>
                </a:effectLst>
              </a:rPr>
              <a:t> </a:t>
            </a:r>
          </a:p>
          <a:p>
            <a:pPr algn="ctr"/>
            <a:r>
              <a:rPr lang="en-US" sz="2800" dirty="0">
                <a:ln w="0"/>
                <a:effectLst>
                  <a:outerShdw blurRad="38100" dist="19050" dir="2700000" algn="tl" rotWithShape="0">
                    <a:schemeClr val="dk1">
                      <a:alpha val="40000"/>
                    </a:schemeClr>
                  </a:outerShdw>
                </a:effectLst>
              </a:rPr>
              <a:t>216.318.3878</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3" name="TextBox 2"/>
          <p:cNvSpPr txBox="1"/>
          <p:nvPr/>
        </p:nvSpPr>
        <p:spPr>
          <a:xfrm>
            <a:off x="3273481" y="2355273"/>
            <a:ext cx="6029086" cy="769441"/>
          </a:xfrm>
          <a:prstGeom prst="rect">
            <a:avLst/>
          </a:prstGeom>
          <a:noFill/>
        </p:spPr>
        <p:txBody>
          <a:bodyPr wrap="none" rtlCol="0">
            <a:spAutoFit/>
          </a:bodyPr>
          <a:lstStyle/>
          <a:p>
            <a:r>
              <a:rPr lang="en-US" sz="4400" b="1" dirty="0"/>
              <a:t>OSHA Recordkeeping</a:t>
            </a:r>
          </a:p>
        </p:txBody>
      </p:sp>
    </p:spTree>
    <p:extLst>
      <p:ext uri="{BB962C8B-B14F-4D97-AF65-F5344CB8AC3E}">
        <p14:creationId xmlns:p14="http://schemas.microsoft.com/office/powerpoint/2010/main" val="51477880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Recordability vs Compensability</a:t>
            </a:r>
          </a:p>
        </p:txBody>
      </p:sp>
      <p:sp>
        <p:nvSpPr>
          <p:cNvPr id="3" name="Content Placeholder 2"/>
          <p:cNvSpPr>
            <a:spLocks noGrp="1"/>
          </p:cNvSpPr>
          <p:nvPr>
            <p:ph sz="quarter" idx="13"/>
          </p:nvPr>
        </p:nvSpPr>
        <p:spPr/>
        <p:txBody>
          <a:bodyPr/>
          <a:lstStyle/>
          <a:p>
            <a:pPr>
              <a:buClr>
                <a:schemeClr val="tx2"/>
              </a:buClr>
            </a:pPr>
            <a:r>
              <a:rPr lang="en-US" altLang="en-US" dirty="0">
                <a:ea typeface="ＭＳ Ｐゴシック" panose="020B0600070205080204" pitchFamily="34" charset="-128"/>
              </a:rPr>
              <a:t>The requirements for recordability should not be confused with compensability</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Decisions regarding recordability must be made without regard to compensability</a:t>
            </a:r>
          </a:p>
          <a:p>
            <a:endParaRPr lang="en-US" dirty="0"/>
          </a:p>
        </p:txBody>
      </p:sp>
    </p:spTree>
    <p:extLst>
      <p:ext uri="{BB962C8B-B14F-4D97-AF65-F5344CB8AC3E}">
        <p14:creationId xmlns:p14="http://schemas.microsoft.com/office/powerpoint/2010/main" val="1288326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Recordkeeping Criteria</a:t>
            </a:r>
          </a:p>
        </p:txBody>
      </p:sp>
      <p:sp>
        <p:nvSpPr>
          <p:cNvPr id="3" name="Content Placeholder 2"/>
          <p:cNvSpPr>
            <a:spLocks noGrp="1"/>
          </p:cNvSpPr>
          <p:nvPr>
            <p:ph sz="quarter" idx="13"/>
          </p:nvPr>
        </p:nvSpPr>
        <p:spPr/>
        <p:txBody>
          <a:bodyPr/>
          <a:lstStyle/>
          <a:p>
            <a:pPr>
              <a:lnSpc>
                <a:spcPct val="90000"/>
              </a:lnSpc>
              <a:buClr>
                <a:schemeClr val="tx2"/>
              </a:buClr>
            </a:pPr>
            <a:r>
              <a:rPr lang="en-US" altLang="en-US" dirty="0">
                <a:ea typeface="ＭＳ Ｐゴシック" panose="020B0600070205080204" pitchFamily="34" charset="-128"/>
              </a:rPr>
              <a:t>Employers must record each fatality, injury, or illness that is:</a:t>
            </a:r>
          </a:p>
          <a:p>
            <a:pPr lvl="1">
              <a:lnSpc>
                <a:spcPct val="90000"/>
              </a:lnSpc>
              <a:buClr>
                <a:schemeClr val="tx2"/>
              </a:buClr>
            </a:pPr>
            <a:endParaRPr lang="en-US" altLang="en-US" dirty="0">
              <a:ea typeface="ＭＳ Ｐゴシック" panose="020B0600070205080204" pitchFamily="34" charset="-128"/>
            </a:endParaRPr>
          </a:p>
          <a:p>
            <a:pPr lvl="1">
              <a:lnSpc>
                <a:spcPct val="90000"/>
              </a:lnSpc>
              <a:buClr>
                <a:schemeClr val="tx2"/>
              </a:buClr>
            </a:pPr>
            <a:r>
              <a:rPr lang="en-US" altLang="en-US" dirty="0">
                <a:ea typeface="ＭＳ Ｐゴシック" panose="020B0600070205080204" pitchFamily="34" charset="-128"/>
              </a:rPr>
              <a:t>work-related; and</a:t>
            </a:r>
          </a:p>
          <a:p>
            <a:pPr lvl="1">
              <a:lnSpc>
                <a:spcPct val="90000"/>
              </a:lnSpc>
              <a:buClr>
                <a:schemeClr val="tx2"/>
              </a:buClr>
            </a:pPr>
            <a:endParaRPr lang="en-US" altLang="en-US" dirty="0">
              <a:ea typeface="ＭＳ Ｐゴシック" panose="020B0600070205080204" pitchFamily="34" charset="-128"/>
            </a:endParaRPr>
          </a:p>
          <a:p>
            <a:pPr lvl="1">
              <a:lnSpc>
                <a:spcPct val="90000"/>
              </a:lnSpc>
              <a:buClr>
                <a:schemeClr val="tx2"/>
              </a:buClr>
            </a:pPr>
            <a:r>
              <a:rPr lang="en-US" altLang="en-US" dirty="0">
                <a:ea typeface="ＭＳ Ｐゴシック" panose="020B0600070205080204" pitchFamily="34" charset="-128"/>
              </a:rPr>
              <a:t>a new case; and</a:t>
            </a:r>
          </a:p>
          <a:p>
            <a:pPr lvl="1">
              <a:lnSpc>
                <a:spcPct val="90000"/>
              </a:lnSpc>
              <a:buClr>
                <a:schemeClr val="tx2"/>
              </a:buClr>
            </a:pPr>
            <a:endParaRPr lang="en-US" altLang="en-US" dirty="0">
              <a:ea typeface="ＭＳ Ｐゴシック" panose="020B0600070205080204" pitchFamily="34" charset="-128"/>
            </a:endParaRPr>
          </a:p>
          <a:p>
            <a:pPr lvl="1">
              <a:lnSpc>
                <a:spcPct val="90000"/>
              </a:lnSpc>
              <a:buClr>
                <a:schemeClr val="tx2"/>
              </a:buClr>
            </a:pPr>
            <a:r>
              <a:rPr lang="en-US" altLang="en-US" dirty="0">
                <a:ea typeface="ＭＳ Ｐゴシック" panose="020B0600070205080204" pitchFamily="34" charset="-128"/>
              </a:rPr>
              <a:t>meets one or more of the general recording criteria contained in sections 1904.7-1904.12</a:t>
            </a:r>
          </a:p>
          <a:p>
            <a:endParaRPr lang="en-US" dirty="0"/>
          </a:p>
        </p:txBody>
      </p:sp>
    </p:spTree>
    <p:extLst>
      <p:ext uri="{BB962C8B-B14F-4D97-AF65-F5344CB8AC3E}">
        <p14:creationId xmlns:p14="http://schemas.microsoft.com/office/powerpoint/2010/main" val="4055745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038" y="227838"/>
            <a:ext cx="5487924" cy="6402324"/>
          </a:xfrm>
          <a:prstGeom prst="rect">
            <a:avLst/>
          </a:prstGeom>
        </p:spPr>
      </p:pic>
    </p:spTree>
    <p:extLst>
      <p:ext uri="{BB962C8B-B14F-4D97-AF65-F5344CB8AC3E}">
        <p14:creationId xmlns:p14="http://schemas.microsoft.com/office/powerpoint/2010/main" val="81761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Establishing Work Relationship</a:t>
            </a:r>
          </a:p>
        </p:txBody>
      </p:sp>
      <p:sp>
        <p:nvSpPr>
          <p:cNvPr id="3" name="Content Placeholder 2"/>
          <p:cNvSpPr>
            <a:spLocks noGrp="1"/>
          </p:cNvSpPr>
          <p:nvPr>
            <p:ph sz="quarter" idx="13"/>
          </p:nvPr>
        </p:nvSpPr>
        <p:spPr>
          <a:xfrm>
            <a:off x="913774" y="2013528"/>
            <a:ext cx="10363826" cy="3777672"/>
          </a:xfrm>
        </p:spPr>
        <p:txBody>
          <a:bodyPr>
            <a:normAutofit/>
          </a:bodyPr>
          <a:lstStyle/>
          <a:p>
            <a:pPr>
              <a:buClr>
                <a:schemeClr val="tx2"/>
              </a:buClr>
            </a:pPr>
            <a:r>
              <a:rPr lang="en-US" altLang="en-US" dirty="0">
                <a:ea typeface="ＭＳ Ｐゴシック" panose="020B0600070205080204" pitchFamily="34" charset="-128"/>
              </a:rPr>
              <a:t>If an event results in an injury/illness in the work environment, </a:t>
            </a:r>
            <a:r>
              <a:rPr lang="en-US" altLang="en-US" u="sng" dirty="0">
                <a:ea typeface="ＭＳ Ｐゴシック" panose="020B0600070205080204" pitchFamily="34" charset="-128"/>
              </a:rPr>
              <a:t>it is presumed work-related</a:t>
            </a:r>
          </a:p>
          <a:p>
            <a:pPr marL="0" indent="0">
              <a:buClr>
                <a:schemeClr val="tx2"/>
              </a:buClr>
              <a:buNone/>
            </a:pPr>
            <a:endParaRPr lang="en-US" altLang="en-US" dirty="0">
              <a:ea typeface="ＭＳ Ｐゴシック" panose="020B0600070205080204" pitchFamily="34" charset="-128"/>
            </a:endParaRPr>
          </a:p>
          <a:p>
            <a:pPr lvl="1">
              <a:buClr>
                <a:schemeClr val="tx2"/>
              </a:buClr>
            </a:pPr>
            <a:r>
              <a:rPr lang="en-US" altLang="en-US" sz="2000" dirty="0">
                <a:ea typeface="ＭＳ Ｐゴシック" panose="020B0600070205080204" pitchFamily="34" charset="-128"/>
              </a:rPr>
              <a:t>A case is considered work-related if an event or exposure in the work environment either caused or contributed to the resulting condition</a:t>
            </a:r>
          </a:p>
          <a:p>
            <a:pPr marL="457200" lvl="1" indent="0">
              <a:buClr>
                <a:schemeClr val="tx2"/>
              </a:buClr>
              <a:buNone/>
            </a:pPr>
            <a:endParaRPr lang="en-US" altLang="en-US" sz="2000" dirty="0">
              <a:ea typeface="ＭＳ Ｐゴシック" panose="020B0600070205080204" pitchFamily="34" charset="-128"/>
            </a:endParaRPr>
          </a:p>
          <a:p>
            <a:pPr lvl="1">
              <a:buClr>
                <a:schemeClr val="tx2"/>
              </a:buClr>
            </a:pPr>
            <a:r>
              <a:rPr lang="en-US" altLang="en-US" sz="2000" dirty="0">
                <a:ea typeface="ＭＳ Ｐゴシック" panose="020B0600070205080204" pitchFamily="34" charset="-128"/>
              </a:rPr>
              <a:t>A pre-existing injury or illness is considered work-related if an event or exposure in the work environment </a:t>
            </a:r>
            <a:r>
              <a:rPr lang="en-US" altLang="en-US" sz="2000" dirty="0">
                <a:solidFill>
                  <a:srgbClr val="FF0000"/>
                </a:solidFill>
                <a:ea typeface="ＭＳ Ｐゴシック" panose="020B0600070205080204" pitchFamily="34" charset="-128"/>
              </a:rPr>
              <a:t>SIGNIFICANTLY</a:t>
            </a:r>
            <a:r>
              <a:rPr lang="en-US" altLang="en-US" sz="2000" dirty="0">
                <a:ea typeface="ＭＳ Ｐゴシック" panose="020B0600070205080204" pitchFamily="34" charset="-128"/>
              </a:rPr>
              <a:t> aggravated the condition</a:t>
            </a:r>
          </a:p>
          <a:p>
            <a:endParaRPr lang="en-US" dirty="0"/>
          </a:p>
        </p:txBody>
      </p:sp>
    </p:spTree>
    <p:extLst>
      <p:ext uri="{BB962C8B-B14F-4D97-AF65-F5344CB8AC3E}">
        <p14:creationId xmlns:p14="http://schemas.microsoft.com/office/powerpoint/2010/main" val="289246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Establishing Work Relationship CONT.</a:t>
            </a:r>
          </a:p>
        </p:txBody>
      </p:sp>
      <p:sp>
        <p:nvSpPr>
          <p:cNvPr id="3" name="Content Placeholder 2"/>
          <p:cNvSpPr>
            <a:spLocks noGrp="1"/>
          </p:cNvSpPr>
          <p:nvPr>
            <p:ph sz="quarter" idx="13"/>
          </p:nvPr>
        </p:nvSpPr>
        <p:spPr>
          <a:xfrm>
            <a:off x="913774" y="2013528"/>
            <a:ext cx="10363826" cy="3777672"/>
          </a:xfrm>
        </p:spPr>
        <p:txBody>
          <a:bodyPr>
            <a:normAutofit/>
          </a:bodyPr>
          <a:lstStyle/>
          <a:p>
            <a:pPr>
              <a:lnSpc>
                <a:spcPct val="90000"/>
              </a:lnSpc>
              <a:buClr>
                <a:schemeClr val="tx2"/>
              </a:buClr>
            </a:pPr>
            <a:r>
              <a:rPr lang="en-US" altLang="en-US" sz="3200" dirty="0">
                <a:ea typeface="ＭＳ Ｐゴシック" panose="020B0600070205080204" pitchFamily="34" charset="-128"/>
              </a:rPr>
              <a:t> </a:t>
            </a:r>
            <a:r>
              <a:rPr lang="en-US" altLang="en-US" dirty="0">
                <a:ea typeface="ＭＳ Ｐゴシック" panose="020B0600070205080204" pitchFamily="34" charset="-128"/>
              </a:rPr>
              <a:t>pre-existing injury or illness is </a:t>
            </a:r>
            <a:r>
              <a:rPr lang="en-US" altLang="en-US" dirty="0">
                <a:solidFill>
                  <a:srgbClr val="FF0000"/>
                </a:solidFill>
                <a:ea typeface="ＭＳ Ｐゴシック" panose="020B0600070205080204" pitchFamily="34" charset="-128"/>
              </a:rPr>
              <a:t>significantly</a:t>
            </a:r>
            <a:r>
              <a:rPr lang="en-US" altLang="en-US" dirty="0">
                <a:ea typeface="ＭＳ Ｐゴシック" panose="020B0600070205080204" pitchFamily="34" charset="-128"/>
              </a:rPr>
              <a:t> aggravated when an event or exposure in the work environment results in </a:t>
            </a:r>
            <a:r>
              <a:rPr lang="en-US" altLang="en-US" u="sng" dirty="0">
                <a:ea typeface="ＭＳ Ｐゴシック" panose="020B0600070205080204" pitchFamily="34" charset="-128"/>
              </a:rPr>
              <a:t>any of the following:</a:t>
            </a:r>
          </a:p>
          <a:p>
            <a:pPr marL="0" indent="0">
              <a:lnSpc>
                <a:spcPct val="90000"/>
              </a:lnSpc>
              <a:buClr>
                <a:schemeClr val="tx2"/>
              </a:buClr>
              <a:buNone/>
            </a:pPr>
            <a:endParaRPr lang="en-US" altLang="en-US" u="sng" dirty="0">
              <a:ea typeface="ＭＳ Ｐゴシック" panose="020B0600070205080204" pitchFamily="34" charset="-128"/>
            </a:endParaRPr>
          </a:p>
          <a:p>
            <a:pPr lvl="1">
              <a:lnSpc>
                <a:spcPct val="90000"/>
              </a:lnSpc>
              <a:buClr>
                <a:schemeClr val="tx2"/>
              </a:buClr>
            </a:pPr>
            <a:r>
              <a:rPr lang="en-US" altLang="en-US" sz="2000" dirty="0">
                <a:ea typeface="ＭＳ Ｐゴシック" panose="020B0600070205080204" pitchFamily="34" charset="-128"/>
              </a:rPr>
              <a:t>death</a:t>
            </a:r>
          </a:p>
          <a:p>
            <a:pPr lvl="1">
              <a:lnSpc>
                <a:spcPct val="90000"/>
              </a:lnSpc>
              <a:buClr>
                <a:schemeClr val="tx2"/>
              </a:buClr>
            </a:pPr>
            <a:r>
              <a:rPr lang="en-US" altLang="en-US" sz="2000" dirty="0">
                <a:ea typeface="ＭＳ Ｐゴシック" panose="020B0600070205080204" pitchFamily="34" charset="-128"/>
              </a:rPr>
              <a:t>loss of consciousness</a:t>
            </a:r>
          </a:p>
          <a:p>
            <a:pPr lvl="1">
              <a:lnSpc>
                <a:spcPct val="90000"/>
              </a:lnSpc>
              <a:buClr>
                <a:schemeClr val="tx2"/>
              </a:buClr>
            </a:pPr>
            <a:r>
              <a:rPr lang="en-US" altLang="en-US" sz="2000" dirty="0">
                <a:ea typeface="ＭＳ Ｐゴシック" panose="020B0600070205080204" pitchFamily="34" charset="-128"/>
              </a:rPr>
              <a:t>one or more days away from work, or restricted days, or a job transfer</a:t>
            </a:r>
          </a:p>
          <a:p>
            <a:pPr lvl="1">
              <a:lnSpc>
                <a:spcPct val="90000"/>
              </a:lnSpc>
              <a:buClr>
                <a:schemeClr val="tx2"/>
              </a:buClr>
            </a:pPr>
            <a:r>
              <a:rPr lang="en-US" altLang="en-US" sz="2000" dirty="0">
                <a:ea typeface="ＭＳ Ｐゴシック" panose="020B0600070205080204" pitchFamily="34" charset="-128"/>
              </a:rPr>
              <a:t>medical treatment</a:t>
            </a:r>
          </a:p>
          <a:p>
            <a:pPr>
              <a:buClr>
                <a:schemeClr val="tx2"/>
              </a:buClr>
            </a:pPr>
            <a:endParaRPr lang="en-US" dirty="0"/>
          </a:p>
        </p:txBody>
      </p:sp>
    </p:spTree>
    <p:extLst>
      <p:ext uri="{BB962C8B-B14F-4D97-AF65-F5344CB8AC3E}">
        <p14:creationId xmlns:p14="http://schemas.microsoft.com/office/powerpoint/2010/main" val="22893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Relationship Exceptions</a:t>
            </a:r>
          </a:p>
        </p:txBody>
      </p:sp>
      <p:sp>
        <p:nvSpPr>
          <p:cNvPr id="3" name="Content Placeholder 2"/>
          <p:cNvSpPr>
            <a:spLocks noGrp="1"/>
          </p:cNvSpPr>
          <p:nvPr>
            <p:ph sz="quarter" idx="13"/>
          </p:nvPr>
        </p:nvSpPr>
        <p:spPr>
          <a:xfrm>
            <a:off x="913774" y="1828800"/>
            <a:ext cx="10363826" cy="4433455"/>
          </a:xfrm>
        </p:spPr>
        <p:txBody>
          <a:bodyPr>
            <a:normAutofit/>
          </a:bodyPr>
          <a:lstStyle/>
          <a:p>
            <a:pPr>
              <a:buClr>
                <a:schemeClr val="tx2"/>
              </a:buClr>
            </a:pPr>
            <a:r>
              <a:rPr lang="en-US" altLang="en-US" dirty="0">
                <a:ea typeface="ＭＳ Ｐゴシック" panose="020B0600070205080204" pitchFamily="34" charset="-128"/>
              </a:rPr>
              <a:t>Employee present as a member of the general public (rather than employee)</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Symptoms surface at work solely due to non-work related event</a:t>
            </a:r>
          </a:p>
          <a:p>
            <a:pPr marL="0" indent="0">
              <a:buClr>
                <a:schemeClr val="tx2"/>
              </a:buClr>
              <a:buNone/>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Voluntary participation in wellness programs, medical, fitness, or recreational activity</a:t>
            </a:r>
          </a:p>
          <a:p>
            <a:pPr marL="0" indent="0">
              <a:buClr>
                <a:schemeClr val="tx2"/>
              </a:buClr>
              <a:buNone/>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Eating, drinking, or preparing food or drink for personal consumption</a:t>
            </a:r>
          </a:p>
          <a:p>
            <a:endParaRPr lang="en-US" dirty="0"/>
          </a:p>
        </p:txBody>
      </p:sp>
    </p:spTree>
    <p:extLst>
      <p:ext uri="{BB962C8B-B14F-4D97-AF65-F5344CB8AC3E}">
        <p14:creationId xmlns:p14="http://schemas.microsoft.com/office/powerpoint/2010/main" val="3039045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Relationship Exceptions CONT.</a:t>
            </a:r>
          </a:p>
        </p:txBody>
      </p:sp>
      <p:sp>
        <p:nvSpPr>
          <p:cNvPr id="3" name="Content Placeholder 2"/>
          <p:cNvSpPr>
            <a:spLocks noGrp="1"/>
          </p:cNvSpPr>
          <p:nvPr>
            <p:ph sz="quarter" idx="13"/>
          </p:nvPr>
        </p:nvSpPr>
        <p:spPr>
          <a:xfrm>
            <a:off x="913774" y="2124364"/>
            <a:ext cx="10363826" cy="4137891"/>
          </a:xfrm>
        </p:spPr>
        <p:txBody>
          <a:bodyPr>
            <a:normAutofit/>
          </a:bodyPr>
          <a:lstStyle/>
          <a:p>
            <a:pPr>
              <a:buClr>
                <a:schemeClr val="tx2"/>
              </a:buClr>
            </a:pPr>
            <a:r>
              <a:rPr lang="en-US" altLang="en-US" dirty="0">
                <a:ea typeface="ＭＳ Ｐゴシック" panose="020B0600070205080204" pitchFamily="34" charset="-128"/>
              </a:rPr>
              <a:t>Personal tasks outside assigned working hours</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Personal grooming, self-medication for a non-work related condition, or intentionally self-inflicted</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Motor vehicle accident in company parking lot / access road during commutes</a:t>
            </a:r>
          </a:p>
          <a:p>
            <a:endParaRPr lang="en-US" dirty="0"/>
          </a:p>
        </p:txBody>
      </p:sp>
    </p:spTree>
    <p:extLst>
      <p:ext uri="{BB962C8B-B14F-4D97-AF65-F5344CB8AC3E}">
        <p14:creationId xmlns:p14="http://schemas.microsoft.com/office/powerpoint/2010/main" val="4145460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Relationship Exceptions CONT.</a:t>
            </a:r>
          </a:p>
        </p:txBody>
      </p:sp>
      <p:sp>
        <p:nvSpPr>
          <p:cNvPr id="3" name="Content Placeholder 2"/>
          <p:cNvSpPr>
            <a:spLocks noGrp="1"/>
          </p:cNvSpPr>
          <p:nvPr>
            <p:ph sz="quarter" idx="13"/>
          </p:nvPr>
        </p:nvSpPr>
        <p:spPr>
          <a:xfrm>
            <a:off x="913774" y="2124364"/>
            <a:ext cx="10363826" cy="4137891"/>
          </a:xfrm>
        </p:spPr>
        <p:txBody>
          <a:bodyPr>
            <a:normAutofit/>
          </a:bodyPr>
          <a:lstStyle/>
          <a:p>
            <a:pPr>
              <a:buClr>
                <a:schemeClr val="tx2"/>
              </a:buClr>
            </a:pPr>
            <a:r>
              <a:rPr lang="en-US" altLang="en-US" dirty="0">
                <a:ea typeface="ＭＳ Ｐゴシック" panose="020B0600070205080204" pitchFamily="34" charset="-128"/>
              </a:rPr>
              <a:t>The illness is the common cold or flu </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Note: contagious diseases such as COVID-19, tuberculosis, brucellosis, hepatitis A, or plague are considered work-related if the employee is infected at work</a:t>
            </a:r>
          </a:p>
        </p:txBody>
      </p:sp>
    </p:spTree>
    <p:extLst>
      <p:ext uri="{BB962C8B-B14F-4D97-AF65-F5344CB8AC3E}">
        <p14:creationId xmlns:p14="http://schemas.microsoft.com/office/powerpoint/2010/main" val="1980746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COVID-19</a:t>
            </a:r>
          </a:p>
        </p:txBody>
      </p:sp>
      <p:sp>
        <p:nvSpPr>
          <p:cNvPr id="3" name="Content Placeholder 2"/>
          <p:cNvSpPr>
            <a:spLocks noGrp="1"/>
          </p:cNvSpPr>
          <p:nvPr>
            <p:ph sz="quarter" idx="13"/>
          </p:nvPr>
        </p:nvSpPr>
        <p:spPr>
          <a:xfrm>
            <a:off x="913775" y="1847273"/>
            <a:ext cx="10363826" cy="4137891"/>
          </a:xfrm>
        </p:spPr>
        <p:txBody>
          <a:bodyPr>
            <a:normAutofit/>
          </a:bodyPr>
          <a:lstStyle/>
          <a:p>
            <a:r>
              <a:rPr lang="en-US" altLang="en-US" dirty="0">
                <a:ea typeface="ＭＳ Ｐゴシック" panose="020B0600070205080204" pitchFamily="34" charset="-128"/>
              </a:rPr>
              <a:t>COVID-19 can be a recordable illness if a worker is infected as a result of performing their work-related duties. However, employers are only responsible for recording cases of COVID-19 if all of the following are true:</a:t>
            </a:r>
          </a:p>
          <a:p>
            <a:pPr marL="0" indent="0">
              <a:buNone/>
            </a:pPr>
            <a:endParaRPr lang="en-US" altLang="en-US" dirty="0">
              <a:ea typeface="ＭＳ Ｐゴシック" panose="020B0600070205080204" pitchFamily="34" charset="-128"/>
            </a:endParaRPr>
          </a:p>
          <a:p>
            <a:pPr lvl="1"/>
            <a:r>
              <a:rPr lang="en-US" altLang="en-US" sz="2000" dirty="0">
                <a:ea typeface="ＭＳ Ｐゴシック" panose="020B0600070205080204" pitchFamily="34" charset="-128"/>
              </a:rPr>
              <a:t>The case is a confirmed case of COVID-19;</a:t>
            </a:r>
          </a:p>
          <a:p>
            <a:pPr lvl="1"/>
            <a:r>
              <a:rPr lang="en-US" altLang="en-US" sz="2000" dirty="0">
                <a:ea typeface="ＭＳ Ｐゴシック" panose="020B0600070205080204" pitchFamily="34" charset="-128"/>
              </a:rPr>
              <a:t>The case is work-related; and</a:t>
            </a:r>
          </a:p>
          <a:p>
            <a:pPr lvl="1"/>
            <a:r>
              <a:rPr lang="en-US" altLang="en-US" sz="2000" dirty="0">
                <a:ea typeface="ＭＳ Ｐゴシック" panose="020B0600070205080204" pitchFamily="34" charset="-128"/>
              </a:rPr>
              <a:t>The case involves one or more of the general recording criteria set forth in </a:t>
            </a:r>
            <a:r>
              <a:rPr lang="en-US" altLang="en-US" sz="2000" b="1" dirty="0">
                <a:ea typeface="ＭＳ Ｐゴシック" panose="020B0600070205080204" pitchFamily="34" charset="-128"/>
                <a:hlinkClick r:id="rId2" tooltip="29 CFR 1904.7"/>
              </a:rPr>
              <a:t>29 CFR 1904.7</a:t>
            </a:r>
            <a:r>
              <a:rPr lang="en-US" altLang="en-US" sz="2000" dirty="0">
                <a:ea typeface="ＭＳ Ｐゴシック" panose="020B0600070205080204" pitchFamily="34" charset="-128"/>
              </a:rPr>
              <a:t> </a:t>
            </a:r>
          </a:p>
          <a:p>
            <a:pPr lvl="2"/>
            <a:r>
              <a:rPr lang="en-US" altLang="en-US" sz="1800" dirty="0">
                <a:ea typeface="ＭＳ Ｐゴシック" panose="020B0600070205080204" pitchFamily="34" charset="-128"/>
              </a:rPr>
              <a:t>(e.g., medical treatment beyond first aid, days away from work)</a:t>
            </a:r>
          </a:p>
        </p:txBody>
      </p:sp>
    </p:spTree>
    <p:extLst>
      <p:ext uri="{BB962C8B-B14F-4D97-AF65-F5344CB8AC3E}">
        <p14:creationId xmlns:p14="http://schemas.microsoft.com/office/powerpoint/2010/main" val="3945335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From Home</a:t>
            </a:r>
          </a:p>
        </p:txBody>
      </p:sp>
      <p:sp>
        <p:nvSpPr>
          <p:cNvPr id="3" name="Content Placeholder 2"/>
          <p:cNvSpPr>
            <a:spLocks noGrp="1"/>
          </p:cNvSpPr>
          <p:nvPr>
            <p:ph sz="quarter" idx="13"/>
          </p:nvPr>
        </p:nvSpPr>
        <p:spPr>
          <a:xfrm>
            <a:off x="913775" y="2214694"/>
            <a:ext cx="10363826" cy="3770470"/>
          </a:xfrm>
        </p:spPr>
        <p:txBody>
          <a:bodyPr>
            <a:normAutofit/>
          </a:bodyPr>
          <a:lstStyle/>
          <a:p>
            <a:pPr>
              <a:buClr>
                <a:schemeClr val="tx2"/>
              </a:buClr>
            </a:pPr>
            <a:r>
              <a:rPr lang="en-US" altLang="en-US" dirty="0">
                <a:ea typeface="ＭＳ Ｐゴシック" panose="020B0600070205080204" pitchFamily="34" charset="-128"/>
              </a:rPr>
              <a:t>Work-related if the injury or illness occurs while the employee is performing work for pay or compensation in the home, and the injury or illness is directly related to the performance of work rather than to the general home environment or setting</a:t>
            </a:r>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44014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quarter" idx="13"/>
          </p:nvPr>
        </p:nvSpPr>
        <p:spPr/>
        <p:txBody>
          <a:bodyPr/>
          <a:lstStyle/>
          <a:p>
            <a:r>
              <a:rPr lang="en-US" dirty="0"/>
              <a:t>Review of Recordkeeping Forms</a:t>
            </a:r>
          </a:p>
          <a:p>
            <a:r>
              <a:rPr lang="en-US" dirty="0"/>
              <a:t>Defining an OSHA Recordable</a:t>
            </a:r>
          </a:p>
          <a:p>
            <a:r>
              <a:rPr lang="en-US" dirty="0"/>
              <a:t>Questions</a:t>
            </a:r>
          </a:p>
        </p:txBody>
      </p:sp>
    </p:spTree>
    <p:extLst>
      <p:ext uri="{BB962C8B-B14F-4D97-AF65-F5344CB8AC3E}">
        <p14:creationId xmlns:p14="http://schemas.microsoft.com/office/powerpoint/2010/main" val="296155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 Incident</a:t>
            </a:r>
          </a:p>
        </p:txBody>
      </p:sp>
      <p:sp>
        <p:nvSpPr>
          <p:cNvPr id="3" name="Content Placeholder 2"/>
          <p:cNvSpPr>
            <a:spLocks noGrp="1"/>
          </p:cNvSpPr>
          <p:nvPr>
            <p:ph sz="quarter" idx="13"/>
          </p:nvPr>
        </p:nvSpPr>
        <p:spPr/>
        <p:txBody>
          <a:bodyPr/>
          <a:lstStyle/>
          <a:p>
            <a:pPr marL="0" indent="0">
              <a:lnSpc>
                <a:spcPct val="100000"/>
              </a:lnSpc>
              <a:spcBef>
                <a:spcPts val="0"/>
              </a:spcBef>
              <a:buClr>
                <a:schemeClr val="tx2"/>
              </a:buClr>
              <a:buNone/>
            </a:pPr>
            <a:r>
              <a:rPr lang="en-US" altLang="en-US" dirty="0">
                <a:ea typeface="ＭＳ Ｐゴシック" panose="020B0600070205080204" pitchFamily="34" charset="-128"/>
              </a:rPr>
              <a:t>defined as anything contained in a comprehensive, specific list within the Recordkeeping standard</a:t>
            </a:r>
          </a:p>
          <a:p>
            <a:pPr marL="0" indent="0">
              <a:lnSpc>
                <a:spcPct val="100000"/>
              </a:lnSpc>
              <a:spcBef>
                <a:spcPts val="0"/>
              </a:spcBef>
              <a:buClr>
                <a:schemeClr val="tx2"/>
              </a:buClr>
              <a:buNone/>
            </a:pPr>
            <a:endParaRPr lang="en-US" altLang="en-US" dirty="0">
              <a:ea typeface="ＭＳ Ｐゴシック" panose="020B0600070205080204" pitchFamily="34" charset="-128"/>
            </a:endParaRPr>
          </a:p>
          <a:p>
            <a:pPr marL="0" indent="0">
              <a:lnSpc>
                <a:spcPct val="100000"/>
              </a:lnSpc>
              <a:spcBef>
                <a:spcPts val="0"/>
              </a:spcBef>
              <a:buClr>
                <a:schemeClr val="tx2"/>
              </a:buClr>
              <a:buNone/>
            </a:pPr>
            <a:r>
              <a:rPr lang="en-US" altLang="en-US" dirty="0">
                <a:ea typeface="ＭＳ Ｐゴシック" panose="020B0600070205080204" pitchFamily="34" charset="-128"/>
              </a:rPr>
              <a:t>This is a complete list of all treatments considered first aid</a:t>
            </a:r>
          </a:p>
          <a:p>
            <a:pPr marL="0" indent="0">
              <a:lnSpc>
                <a:spcPct val="100000"/>
              </a:lnSpc>
              <a:spcBef>
                <a:spcPts val="0"/>
              </a:spcBef>
              <a:buClr>
                <a:schemeClr val="tx2"/>
              </a:buClr>
              <a:buNone/>
            </a:pPr>
            <a:endParaRPr lang="en-US" altLang="en-US" dirty="0">
              <a:ea typeface="ＭＳ Ｐゴシック" panose="020B0600070205080204" pitchFamily="34" charset="-128"/>
            </a:endParaRPr>
          </a:p>
          <a:p>
            <a:pPr marL="0" indent="0">
              <a:lnSpc>
                <a:spcPct val="100000"/>
              </a:lnSpc>
              <a:spcBef>
                <a:spcPts val="0"/>
              </a:spcBef>
              <a:buClr>
                <a:schemeClr val="tx2"/>
              </a:buClr>
              <a:buNone/>
            </a:pPr>
            <a:r>
              <a:rPr lang="en-US" altLang="en-US" dirty="0">
                <a:ea typeface="ＭＳ Ｐゴシック" panose="020B0600070205080204" pitchFamily="34" charset="-128"/>
              </a:rPr>
              <a:t>First aid can be administered by a physician, nurse, or other   licensed health care professional</a:t>
            </a:r>
          </a:p>
          <a:p>
            <a:pPr marL="0" indent="0">
              <a:lnSpc>
                <a:spcPct val="100000"/>
              </a:lnSpc>
              <a:spcBef>
                <a:spcPts val="0"/>
              </a:spcBef>
              <a:buClr>
                <a:schemeClr val="tx2"/>
              </a:buClr>
            </a:pPr>
            <a:endParaRPr lang="en-US" altLang="en-US" dirty="0">
              <a:ea typeface="ＭＳ Ｐゴシック" panose="020B0600070205080204" pitchFamily="34" charset="-128"/>
            </a:endParaRPr>
          </a:p>
          <a:p>
            <a:pPr marL="0" indent="0">
              <a:lnSpc>
                <a:spcPct val="100000"/>
              </a:lnSpc>
              <a:spcBef>
                <a:spcPts val="0"/>
              </a:spcBef>
              <a:buClr>
                <a:schemeClr val="tx2"/>
              </a:buClr>
              <a:buNone/>
            </a:pPr>
            <a:r>
              <a:rPr lang="en-US" altLang="en-US" dirty="0">
                <a:ea typeface="ＭＳ Ｐゴシック" panose="020B0600070205080204" pitchFamily="34" charset="-128"/>
              </a:rPr>
              <a:t>First Aid cases </a:t>
            </a:r>
            <a:r>
              <a:rPr lang="en-US" altLang="en-US" u="sng" dirty="0">
                <a:solidFill>
                  <a:srgbClr val="FF0000"/>
                </a:solidFill>
                <a:ea typeface="ＭＳ Ｐゴシック" panose="020B0600070205080204" pitchFamily="34" charset="-128"/>
              </a:rPr>
              <a:t>are not</a:t>
            </a:r>
            <a:r>
              <a:rPr lang="en-US" altLang="en-US" dirty="0">
                <a:solidFill>
                  <a:srgbClr val="FF0000"/>
                </a:solidFill>
                <a:ea typeface="ＭＳ Ｐゴシック" panose="020B0600070205080204" pitchFamily="34" charset="-128"/>
              </a:rPr>
              <a:t> </a:t>
            </a:r>
            <a:r>
              <a:rPr lang="en-US" altLang="en-US" dirty="0">
                <a:ea typeface="ＭＳ Ｐゴシック" panose="020B0600070205080204" pitchFamily="34" charset="-128"/>
              </a:rPr>
              <a:t>recordable</a:t>
            </a:r>
          </a:p>
          <a:p>
            <a:endParaRPr lang="en-US" dirty="0"/>
          </a:p>
        </p:txBody>
      </p:sp>
    </p:spTree>
    <p:extLst>
      <p:ext uri="{BB962C8B-B14F-4D97-AF65-F5344CB8AC3E}">
        <p14:creationId xmlns:p14="http://schemas.microsoft.com/office/powerpoint/2010/main" val="1830442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 </a:t>
            </a:r>
            <a:r>
              <a:rPr lang="en-US" dirty="0" err="1"/>
              <a:t>IncidentS</a:t>
            </a:r>
            <a:endParaRPr lang="en-US" dirty="0"/>
          </a:p>
        </p:txBody>
      </p:sp>
      <p:sp>
        <p:nvSpPr>
          <p:cNvPr id="3" name="Content Placeholder 2"/>
          <p:cNvSpPr>
            <a:spLocks noGrp="1"/>
          </p:cNvSpPr>
          <p:nvPr>
            <p:ph sz="quarter" idx="13"/>
          </p:nvPr>
        </p:nvSpPr>
        <p:spPr>
          <a:xfrm>
            <a:off x="914400" y="1997637"/>
            <a:ext cx="10363826" cy="4126072"/>
          </a:xfrm>
        </p:spPr>
        <p:txBody>
          <a:bodyPr>
            <a:noAutofit/>
          </a:bodyPr>
          <a:lstStyle/>
          <a:p>
            <a:pPr>
              <a:buClr>
                <a:schemeClr val="tx2"/>
              </a:buClr>
            </a:pPr>
            <a:r>
              <a:rPr lang="en-US" altLang="en-US" dirty="0">
                <a:ea typeface="ＭＳ Ｐゴシック" panose="020B0600070205080204" pitchFamily="34" charset="-128"/>
              </a:rPr>
              <a:t>Non prescription medication at </a:t>
            </a:r>
            <a:r>
              <a:rPr lang="en-US" altLang="en-US" u="sng" dirty="0">
                <a:ea typeface="ＭＳ Ｐゴシック" panose="020B0600070205080204" pitchFamily="34" charset="-128"/>
              </a:rPr>
              <a:t>non- prescription strength</a:t>
            </a:r>
          </a:p>
          <a:p>
            <a:pPr>
              <a:buClr>
                <a:schemeClr val="tx2"/>
              </a:buClr>
            </a:pPr>
            <a:endParaRPr lang="en-US" altLang="en-US" u="sng"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Tetanus immunizations</a:t>
            </a:r>
            <a:endParaRPr lang="en-US" altLang="en-US" u="sng" dirty="0">
              <a:ea typeface="ＭＳ Ｐゴシック" panose="020B0600070205080204" pitchFamily="34" charset="-128"/>
            </a:endParaRP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Cleaning, flushing, soaking surface wounds</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Wound coverings, butterfly bandages, </a:t>
            </a:r>
            <a:r>
              <a:rPr lang="en-US" altLang="en-US" dirty="0" err="1">
                <a:ea typeface="ＭＳ Ｐゴシック" panose="020B0600070205080204" pitchFamily="34" charset="-128"/>
              </a:rPr>
              <a:t>steri</a:t>
            </a:r>
            <a:r>
              <a:rPr lang="en-US" altLang="en-US" dirty="0">
                <a:ea typeface="ＭＳ Ｐゴシック" panose="020B0600070205080204" pitchFamily="34" charset="-128"/>
              </a:rPr>
              <a:t>-strips</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Hot or cold therapy (regardless of number of applications)</a:t>
            </a:r>
            <a:endParaRPr lang="en-US" altLang="en-US" u="sng" dirty="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840447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 </a:t>
            </a:r>
            <a:r>
              <a:rPr lang="en-US" dirty="0" err="1"/>
              <a:t>IncidentS</a:t>
            </a:r>
            <a:endParaRPr lang="en-US" dirty="0"/>
          </a:p>
        </p:txBody>
      </p:sp>
      <p:sp>
        <p:nvSpPr>
          <p:cNvPr id="3" name="Content Placeholder 2"/>
          <p:cNvSpPr>
            <a:spLocks noGrp="1"/>
          </p:cNvSpPr>
          <p:nvPr>
            <p:ph sz="quarter" idx="13"/>
          </p:nvPr>
        </p:nvSpPr>
        <p:spPr>
          <a:xfrm>
            <a:off x="914400" y="1997636"/>
            <a:ext cx="10363826" cy="4735673"/>
          </a:xfrm>
        </p:spPr>
        <p:txBody>
          <a:bodyPr>
            <a:noAutofit/>
          </a:bodyPr>
          <a:lstStyle/>
          <a:p>
            <a:pPr>
              <a:buClr>
                <a:schemeClr val="tx2"/>
              </a:buClr>
            </a:pPr>
            <a:r>
              <a:rPr lang="en-US" altLang="en-US" dirty="0">
                <a:ea typeface="ＭＳ Ｐゴシック" panose="020B0600070205080204" pitchFamily="34" charset="-128"/>
              </a:rPr>
              <a:t>Non-rigid means of support, e.g., ace bandage</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Temporary immobilization devices used to transport accident victims</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Drilling, toe or finger nails, draining fluid from blister</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Eye patches</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Massages (not physical therapy)</a:t>
            </a:r>
          </a:p>
          <a:p>
            <a:pPr>
              <a:buClr>
                <a:schemeClr val="tx2"/>
              </a:buClr>
            </a:pPr>
            <a:endParaRPr lang="en-US" altLang="en-US" dirty="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81655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 </a:t>
            </a:r>
            <a:r>
              <a:rPr lang="en-US" dirty="0" err="1"/>
              <a:t>IncidentS</a:t>
            </a:r>
            <a:endParaRPr lang="en-US" dirty="0"/>
          </a:p>
        </p:txBody>
      </p:sp>
      <p:sp>
        <p:nvSpPr>
          <p:cNvPr id="3" name="Content Placeholder 2"/>
          <p:cNvSpPr>
            <a:spLocks noGrp="1"/>
          </p:cNvSpPr>
          <p:nvPr>
            <p:ph sz="quarter" idx="13"/>
          </p:nvPr>
        </p:nvSpPr>
        <p:spPr>
          <a:xfrm>
            <a:off x="914400" y="1997636"/>
            <a:ext cx="10363826" cy="4347745"/>
          </a:xfrm>
        </p:spPr>
        <p:txBody>
          <a:bodyPr>
            <a:noAutofit/>
          </a:bodyPr>
          <a:lstStyle/>
          <a:p>
            <a:pPr>
              <a:buClr>
                <a:schemeClr val="tx2"/>
              </a:buClr>
            </a:pPr>
            <a:r>
              <a:rPr lang="en-US" altLang="en-US" dirty="0">
                <a:ea typeface="ＭＳ Ｐゴシック" panose="020B0600070205080204" pitchFamily="34" charset="-128"/>
              </a:rPr>
              <a:t>Removing foreign bodies from eye with only irrigation or cotton swab</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Removing splinters/foreign material from areas other than eye by irrigation, tweezers, cotton swabs or other simple means</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Finger guards</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Drinking fluids to relieve heat stress</a:t>
            </a:r>
          </a:p>
          <a:p>
            <a:endParaRPr lang="en-US" dirty="0"/>
          </a:p>
        </p:txBody>
      </p:sp>
    </p:spTree>
    <p:extLst>
      <p:ext uri="{BB962C8B-B14F-4D97-AF65-F5344CB8AC3E}">
        <p14:creationId xmlns:p14="http://schemas.microsoft.com/office/powerpoint/2010/main" val="2308726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 </a:t>
            </a:r>
            <a:r>
              <a:rPr lang="en-US" dirty="0" err="1"/>
              <a:t>IncidentS</a:t>
            </a:r>
            <a:endParaRPr lang="en-US" dirty="0"/>
          </a:p>
        </p:txBody>
      </p:sp>
      <p:sp>
        <p:nvSpPr>
          <p:cNvPr id="3" name="Content Placeholder 2"/>
          <p:cNvSpPr>
            <a:spLocks noGrp="1"/>
          </p:cNvSpPr>
          <p:nvPr>
            <p:ph sz="quarter" idx="13"/>
          </p:nvPr>
        </p:nvSpPr>
        <p:spPr>
          <a:xfrm>
            <a:off x="914400" y="2336800"/>
            <a:ext cx="10363826" cy="4008581"/>
          </a:xfrm>
        </p:spPr>
        <p:txBody>
          <a:bodyPr>
            <a:noAutofit/>
          </a:bodyPr>
          <a:lstStyle/>
          <a:p>
            <a:pPr>
              <a:buClr>
                <a:schemeClr val="tx2"/>
              </a:buClr>
            </a:pPr>
            <a:r>
              <a:rPr lang="en-US" altLang="en-US" dirty="0">
                <a:ea typeface="ＭＳ Ｐゴシック" panose="020B0600070205080204" pitchFamily="34" charset="-128"/>
              </a:rPr>
              <a:t>If not included on the first aid list, the treatment is RECORDABLE</a:t>
            </a:r>
          </a:p>
        </p:txBody>
      </p:sp>
    </p:spTree>
    <p:extLst>
      <p:ext uri="{BB962C8B-B14F-4D97-AF65-F5344CB8AC3E}">
        <p14:creationId xmlns:p14="http://schemas.microsoft.com/office/powerpoint/2010/main" val="1752266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Recordable Incident</a:t>
            </a:r>
          </a:p>
        </p:txBody>
      </p:sp>
      <p:sp>
        <p:nvSpPr>
          <p:cNvPr id="3" name="Content Placeholder 2"/>
          <p:cNvSpPr>
            <a:spLocks noGrp="1"/>
          </p:cNvSpPr>
          <p:nvPr>
            <p:ph sz="quarter" idx="13"/>
          </p:nvPr>
        </p:nvSpPr>
        <p:spPr/>
        <p:txBody>
          <a:bodyPr>
            <a:normAutofit/>
          </a:bodyPr>
          <a:lstStyle/>
          <a:p>
            <a:pPr marL="0">
              <a:buNone/>
            </a:pPr>
            <a:r>
              <a:rPr lang="en-US" altLang="en-US" dirty="0">
                <a:ea typeface="ＭＳ Ｐゴシック" panose="020B0600070205080204" pitchFamily="34" charset="-128"/>
              </a:rPr>
              <a:t>a case is recordable if the injury or illness results in:</a:t>
            </a:r>
          </a:p>
          <a:p>
            <a:pPr>
              <a:buNone/>
            </a:pPr>
            <a:endParaRPr lang="en-US" altLang="en-US" dirty="0">
              <a:ea typeface="ＭＳ Ｐゴシック" panose="020B0600070205080204" pitchFamily="34" charset="-128"/>
            </a:endParaRPr>
          </a:p>
          <a:p>
            <a:pPr lvl="1">
              <a:buClr>
                <a:schemeClr val="tx2"/>
              </a:buClr>
            </a:pPr>
            <a:r>
              <a:rPr lang="en-US" altLang="en-US" sz="2000" dirty="0">
                <a:ea typeface="ＭＳ Ｐゴシック" panose="020B0600070205080204" pitchFamily="34" charset="-128"/>
              </a:rPr>
              <a:t>death</a:t>
            </a:r>
          </a:p>
          <a:p>
            <a:pPr lvl="1">
              <a:buClr>
                <a:schemeClr val="tx2"/>
              </a:buClr>
            </a:pPr>
            <a:r>
              <a:rPr lang="en-US" altLang="en-US" sz="2000" dirty="0">
                <a:ea typeface="ＭＳ Ｐゴシック" panose="020B0600070205080204" pitchFamily="34" charset="-128"/>
              </a:rPr>
              <a:t>days away from work</a:t>
            </a:r>
          </a:p>
          <a:p>
            <a:pPr lvl="1">
              <a:buClr>
                <a:schemeClr val="tx2"/>
              </a:buClr>
            </a:pPr>
            <a:r>
              <a:rPr lang="en-US" altLang="en-US" sz="2000" dirty="0">
                <a:ea typeface="ＭＳ Ｐゴシック" panose="020B0600070205080204" pitchFamily="34" charset="-128"/>
              </a:rPr>
              <a:t>restricted work or transfer to another job</a:t>
            </a:r>
          </a:p>
          <a:p>
            <a:pPr lvl="1">
              <a:buClr>
                <a:schemeClr val="tx2"/>
              </a:buClr>
            </a:pPr>
            <a:r>
              <a:rPr lang="en-US" altLang="en-US" sz="2000" dirty="0">
                <a:ea typeface="ＭＳ Ｐゴシック" panose="020B0600070205080204" pitchFamily="34" charset="-128"/>
              </a:rPr>
              <a:t>medical treatment </a:t>
            </a:r>
            <a:r>
              <a:rPr lang="en-US" altLang="en-US" sz="2000" dirty="0">
                <a:solidFill>
                  <a:srgbClr val="FF0000"/>
                </a:solidFill>
                <a:ea typeface="ＭＳ Ｐゴシック" panose="020B0600070205080204" pitchFamily="34" charset="-128"/>
              </a:rPr>
              <a:t>beyond first aid</a:t>
            </a:r>
          </a:p>
          <a:p>
            <a:pPr lvl="1">
              <a:buClr>
                <a:schemeClr val="tx2"/>
              </a:buClr>
            </a:pPr>
            <a:r>
              <a:rPr lang="en-US" altLang="en-US" sz="2000" dirty="0">
                <a:ea typeface="ＭＳ Ｐゴシック" panose="020B0600070205080204" pitchFamily="34" charset="-128"/>
              </a:rPr>
              <a:t>loss of consciousness</a:t>
            </a:r>
          </a:p>
          <a:p>
            <a:endParaRPr lang="en-US" dirty="0"/>
          </a:p>
        </p:txBody>
      </p:sp>
    </p:spTree>
    <p:extLst>
      <p:ext uri="{BB962C8B-B14F-4D97-AF65-F5344CB8AC3E}">
        <p14:creationId xmlns:p14="http://schemas.microsoft.com/office/powerpoint/2010/main" val="1267508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Recordable Incident CONT.</a:t>
            </a:r>
          </a:p>
        </p:txBody>
      </p:sp>
      <p:sp>
        <p:nvSpPr>
          <p:cNvPr id="3" name="Content Placeholder 2"/>
          <p:cNvSpPr>
            <a:spLocks noGrp="1"/>
          </p:cNvSpPr>
          <p:nvPr>
            <p:ph sz="quarter" idx="13"/>
          </p:nvPr>
        </p:nvSpPr>
        <p:spPr>
          <a:xfrm>
            <a:off x="913774" y="2367092"/>
            <a:ext cx="10363826" cy="3830508"/>
          </a:xfrm>
        </p:spPr>
        <p:txBody>
          <a:bodyPr>
            <a:normAutofit lnSpcReduction="10000"/>
          </a:bodyPr>
          <a:lstStyle/>
          <a:p>
            <a:pPr marL="457200" lvl="1" indent="0">
              <a:buClr>
                <a:schemeClr val="tx2"/>
              </a:buClr>
              <a:buNone/>
            </a:pPr>
            <a:r>
              <a:rPr lang="en-US" altLang="en-US" sz="2200" dirty="0">
                <a:ea typeface="ＭＳ Ｐゴシック" panose="020B0600070205080204" pitchFamily="34" charset="-128"/>
              </a:rPr>
              <a:t>Record a case if it involves a </a:t>
            </a:r>
            <a:r>
              <a:rPr lang="en-US" altLang="en-US" sz="2200" dirty="0">
                <a:solidFill>
                  <a:srgbClr val="FF0000"/>
                </a:solidFill>
                <a:ea typeface="ＭＳ Ｐゴシック" panose="020B0600070205080204" pitchFamily="34" charset="-128"/>
              </a:rPr>
              <a:t>significant </a:t>
            </a:r>
            <a:r>
              <a:rPr lang="en-US" altLang="en-US" sz="2200" dirty="0">
                <a:ea typeface="ＭＳ Ｐゴシック" panose="020B0600070205080204" pitchFamily="34" charset="-128"/>
              </a:rPr>
              <a:t>injury or illness, diagnosed by a licensed health care professional, even if it </a:t>
            </a:r>
            <a:r>
              <a:rPr lang="en-US" altLang="en-US" sz="2200" u="sng" dirty="0">
                <a:ea typeface="ＭＳ Ｐゴシック" panose="020B0600070205080204" pitchFamily="34" charset="-128"/>
              </a:rPr>
              <a:t>does not</a:t>
            </a:r>
            <a:r>
              <a:rPr lang="en-US" altLang="en-US" sz="2200" dirty="0">
                <a:ea typeface="ＭＳ Ｐゴシック" panose="020B0600070205080204" pitchFamily="34" charset="-128"/>
              </a:rPr>
              <a:t> result in death, days away from work, restricted work or job transfer, medical treatment beyond first aid, or loss of consciousness  </a:t>
            </a:r>
          </a:p>
          <a:p>
            <a:pPr marL="457200" lvl="1" indent="0">
              <a:buClr>
                <a:schemeClr val="tx2"/>
              </a:buClr>
              <a:buNone/>
            </a:pPr>
            <a:endParaRPr lang="en-US" altLang="en-US" sz="2200" dirty="0">
              <a:ea typeface="ＭＳ Ｐゴシック" panose="020B0600070205080204" pitchFamily="34" charset="-128"/>
            </a:endParaRPr>
          </a:p>
          <a:p>
            <a:pPr marL="457200" lvl="1" indent="0">
              <a:buClr>
                <a:schemeClr val="tx2"/>
              </a:buClr>
              <a:buNone/>
            </a:pPr>
            <a:r>
              <a:rPr lang="en-US" altLang="en-US" sz="2200" dirty="0">
                <a:ea typeface="ＭＳ Ｐゴシック" panose="020B0600070205080204" pitchFamily="34" charset="-128"/>
              </a:rPr>
              <a:t>Examples include:</a:t>
            </a:r>
          </a:p>
          <a:p>
            <a:pPr lvl="2">
              <a:buClr>
                <a:schemeClr val="tx2"/>
              </a:buClr>
            </a:pPr>
            <a:r>
              <a:rPr lang="en-US" altLang="en-US" sz="2200" dirty="0">
                <a:ea typeface="ＭＳ Ｐゴシック" panose="020B0600070205080204" pitchFamily="34" charset="-128"/>
              </a:rPr>
              <a:t>punctured eardrum</a:t>
            </a:r>
          </a:p>
          <a:p>
            <a:pPr lvl="2">
              <a:buClr>
                <a:schemeClr val="tx2"/>
              </a:buClr>
            </a:pPr>
            <a:r>
              <a:rPr lang="en-US" altLang="en-US" sz="2200" dirty="0">
                <a:ea typeface="ＭＳ Ｐゴシック" panose="020B0600070205080204" pitchFamily="34" charset="-128"/>
              </a:rPr>
              <a:t>fracture</a:t>
            </a:r>
          </a:p>
          <a:p>
            <a:pPr lvl="2">
              <a:buClr>
                <a:schemeClr val="tx2"/>
              </a:buClr>
            </a:pPr>
            <a:r>
              <a:rPr lang="en-US" altLang="en-US" sz="2200" dirty="0">
                <a:ea typeface="ＭＳ Ｐゴシック" panose="020B0600070205080204" pitchFamily="34" charset="-128"/>
              </a:rPr>
              <a:t>chronic irreversible disease</a:t>
            </a:r>
          </a:p>
          <a:p>
            <a:endParaRPr lang="en-US" dirty="0"/>
          </a:p>
        </p:txBody>
      </p:sp>
    </p:spTree>
    <p:extLst>
      <p:ext uri="{BB962C8B-B14F-4D97-AF65-F5344CB8AC3E}">
        <p14:creationId xmlns:p14="http://schemas.microsoft.com/office/powerpoint/2010/main" val="766734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 Warning !</a:t>
            </a:r>
          </a:p>
        </p:txBody>
      </p:sp>
      <p:sp>
        <p:nvSpPr>
          <p:cNvPr id="3" name="Content Placeholder 2"/>
          <p:cNvSpPr>
            <a:spLocks noGrp="1"/>
          </p:cNvSpPr>
          <p:nvPr>
            <p:ph sz="quarter" idx="13"/>
          </p:nvPr>
        </p:nvSpPr>
        <p:spPr/>
        <p:txBody>
          <a:bodyPr/>
          <a:lstStyle/>
          <a:p>
            <a:pPr marL="0" indent="0" algn="ctr">
              <a:buNone/>
            </a:pPr>
            <a:r>
              <a:rPr lang="en-US" altLang="en-US" dirty="0">
                <a:ea typeface="ＭＳ Ｐゴシック" panose="020B0600070205080204" pitchFamily="34" charset="-128"/>
              </a:rPr>
              <a:t>The following slides contain pictures of an actual injury </a:t>
            </a:r>
          </a:p>
          <a:p>
            <a:pPr marL="0" indent="0">
              <a:buNone/>
            </a:pPr>
            <a:endParaRPr lang="en-US" dirty="0"/>
          </a:p>
        </p:txBody>
      </p:sp>
    </p:spTree>
    <p:extLst>
      <p:ext uri="{BB962C8B-B14F-4D97-AF65-F5344CB8AC3E}">
        <p14:creationId xmlns:p14="http://schemas.microsoft.com/office/powerpoint/2010/main" val="3417163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5898" y="1712827"/>
            <a:ext cx="4560203" cy="3432345"/>
          </a:xfrm>
          <a:prstGeom prst="rect">
            <a:avLst/>
          </a:prstGeom>
        </p:spPr>
      </p:pic>
    </p:spTree>
    <p:extLst>
      <p:ext uri="{BB962C8B-B14F-4D97-AF65-F5344CB8AC3E}">
        <p14:creationId xmlns:p14="http://schemas.microsoft.com/office/powerpoint/2010/main" val="3466179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3358" y="1624427"/>
            <a:ext cx="3365284" cy="3609145"/>
          </a:xfrm>
          <a:prstGeom prst="rect">
            <a:avLst/>
          </a:prstGeom>
        </p:spPr>
      </p:pic>
    </p:spTree>
    <p:extLst>
      <p:ext uri="{BB962C8B-B14F-4D97-AF65-F5344CB8AC3E}">
        <p14:creationId xmlns:p14="http://schemas.microsoft.com/office/powerpoint/2010/main" val="2716263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Recordkeeping Requirements</a:t>
            </a:r>
          </a:p>
        </p:txBody>
      </p:sp>
      <p:sp>
        <p:nvSpPr>
          <p:cNvPr id="3" name="Content Placeholder 2"/>
          <p:cNvSpPr>
            <a:spLocks noGrp="1"/>
          </p:cNvSpPr>
          <p:nvPr>
            <p:ph sz="quarter" idx="13"/>
          </p:nvPr>
        </p:nvSpPr>
        <p:spPr/>
        <p:txBody>
          <a:bodyPr>
            <a:normAutofit lnSpcReduction="10000"/>
          </a:bodyPr>
          <a:lstStyle/>
          <a:p>
            <a:pPr>
              <a:buClr>
                <a:schemeClr val="tx2"/>
              </a:buClr>
              <a:defRPr/>
            </a:pPr>
            <a:r>
              <a:rPr lang="en-US" altLang="en-US" dirty="0">
                <a:ea typeface="ＭＳ Ｐゴシック" panose="020B0600070205080204" pitchFamily="34" charset="-128"/>
              </a:rPr>
              <a:t>OSHA requires facilities to maintain records of all serious work-related injuries and illnesses (Recordables)</a:t>
            </a:r>
          </a:p>
          <a:p>
            <a:pPr>
              <a:buClr>
                <a:schemeClr val="tx2"/>
              </a:buClr>
              <a:defRPr/>
            </a:pPr>
            <a:endParaRPr lang="en-US" altLang="en-US" dirty="0">
              <a:ea typeface="ＭＳ Ｐゴシック" panose="020B0600070205080204" pitchFamily="34" charset="-128"/>
            </a:endParaRPr>
          </a:p>
          <a:p>
            <a:pPr>
              <a:buClr>
                <a:schemeClr val="tx2"/>
              </a:buClr>
              <a:defRPr/>
            </a:pPr>
            <a:r>
              <a:rPr lang="en-US" altLang="en-US" dirty="0">
                <a:ea typeface="ＭＳ Ｐゴシック" panose="020B0600070205080204" pitchFamily="34" charset="-128"/>
              </a:rPr>
              <a:t>Applies to Employers with 10 or more employees</a:t>
            </a:r>
          </a:p>
          <a:p>
            <a:pPr lvl="1">
              <a:buClr>
                <a:schemeClr val="tx2"/>
              </a:buClr>
              <a:defRPr/>
            </a:pPr>
            <a:r>
              <a:rPr lang="en-US" altLang="en-US" dirty="0">
                <a:ea typeface="ＭＳ Ｐゴシック" panose="020B0600070205080204" pitchFamily="34" charset="-128"/>
                <a:hlinkClick r:id="rId2"/>
              </a:rPr>
              <a:t>https://www.osha.gov/recordkeeping/presentations/exempttable</a:t>
            </a:r>
            <a:r>
              <a:rPr lang="en-US" altLang="en-US" dirty="0">
                <a:ea typeface="ＭＳ Ｐゴシック" panose="020B0600070205080204" pitchFamily="34" charset="-128"/>
              </a:rPr>
              <a:t> </a:t>
            </a:r>
          </a:p>
          <a:p>
            <a:pPr marL="457200" lvl="1" indent="0">
              <a:buClr>
                <a:schemeClr val="tx2"/>
              </a:buClr>
              <a:buNone/>
              <a:defRPr/>
            </a:pPr>
            <a:endParaRPr lang="en-US" altLang="en-US" dirty="0">
              <a:ea typeface="ＭＳ Ｐゴシック" panose="020B0600070205080204" pitchFamily="34" charset="-128"/>
            </a:endParaRPr>
          </a:p>
          <a:p>
            <a:pPr>
              <a:buClr>
                <a:schemeClr val="tx2"/>
              </a:buClr>
              <a:defRPr/>
            </a:pPr>
            <a:r>
              <a:rPr lang="en-US" altLang="en-US" dirty="0">
                <a:ea typeface="ＭＳ Ｐゴシック" panose="020B0600070205080204" pitchFamily="34" charset="-128"/>
              </a:rPr>
              <a:t>The </a:t>
            </a:r>
            <a:r>
              <a:rPr lang="en-US" altLang="en-US" u="sng" dirty="0">
                <a:ea typeface="ＭＳ Ｐゴシック" panose="020B0600070205080204" pitchFamily="34" charset="-128"/>
              </a:rPr>
              <a:t>employer</a:t>
            </a:r>
            <a:r>
              <a:rPr lang="en-US" altLang="en-US" dirty="0">
                <a:ea typeface="ＭＳ Ｐゴシック" panose="020B0600070205080204" pitchFamily="34" charset="-128"/>
              </a:rPr>
              <a:t> has the ultimate responsibility for making a good faith determination about recordability</a:t>
            </a:r>
          </a:p>
          <a:p>
            <a:endParaRPr lang="en-US" dirty="0"/>
          </a:p>
        </p:txBody>
      </p:sp>
    </p:spTree>
    <p:extLst>
      <p:ext uri="{BB962C8B-B14F-4D97-AF65-F5344CB8AC3E}">
        <p14:creationId xmlns:p14="http://schemas.microsoft.com/office/powerpoint/2010/main" val="545484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12172" y="1721972"/>
            <a:ext cx="3767655" cy="3414056"/>
          </a:xfrm>
          <a:prstGeom prst="rect">
            <a:avLst/>
          </a:prstGeom>
        </p:spPr>
      </p:pic>
    </p:spTree>
    <p:extLst>
      <p:ext uri="{BB962C8B-B14F-4D97-AF65-F5344CB8AC3E}">
        <p14:creationId xmlns:p14="http://schemas.microsoft.com/office/powerpoint/2010/main" val="1894908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32240" y="1353132"/>
            <a:ext cx="3127519" cy="4151736"/>
          </a:xfrm>
          <a:prstGeom prst="rect">
            <a:avLst/>
          </a:prstGeom>
        </p:spPr>
      </p:pic>
    </p:spTree>
    <p:extLst>
      <p:ext uri="{BB962C8B-B14F-4D97-AF65-F5344CB8AC3E}">
        <p14:creationId xmlns:p14="http://schemas.microsoft.com/office/powerpoint/2010/main" val="72230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93798" y="1566510"/>
            <a:ext cx="2804403" cy="3724979"/>
          </a:xfrm>
          <a:prstGeom prst="rect">
            <a:avLst/>
          </a:prstGeom>
        </p:spPr>
      </p:pic>
    </p:spTree>
    <p:extLst>
      <p:ext uri="{BB962C8B-B14F-4D97-AF65-F5344CB8AC3E}">
        <p14:creationId xmlns:p14="http://schemas.microsoft.com/office/powerpoint/2010/main" val="3071788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14628" y="1941447"/>
            <a:ext cx="3962743" cy="2975106"/>
          </a:xfrm>
          <a:prstGeom prst="rect">
            <a:avLst/>
          </a:prstGeom>
        </p:spPr>
      </p:pic>
    </p:spTree>
    <p:extLst>
      <p:ext uri="{BB962C8B-B14F-4D97-AF65-F5344CB8AC3E}">
        <p14:creationId xmlns:p14="http://schemas.microsoft.com/office/powerpoint/2010/main" val="3103841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Medication</a:t>
            </a:r>
          </a:p>
        </p:txBody>
      </p:sp>
      <p:sp>
        <p:nvSpPr>
          <p:cNvPr id="3" name="Content Placeholder 2"/>
          <p:cNvSpPr>
            <a:spLocks noGrp="1"/>
          </p:cNvSpPr>
          <p:nvPr>
            <p:ph sz="quarter" idx="13"/>
          </p:nvPr>
        </p:nvSpPr>
        <p:spPr/>
        <p:txBody>
          <a:bodyPr>
            <a:normAutofit fontScale="85000" lnSpcReduction="20000"/>
          </a:bodyPr>
          <a:lstStyle/>
          <a:p>
            <a:pPr>
              <a:buClr>
                <a:schemeClr val="tx2"/>
              </a:buClr>
            </a:pPr>
            <a:r>
              <a:rPr lang="en-US" altLang="en-US" sz="2600" dirty="0">
                <a:ea typeface="ＭＳ Ｐゴシック" panose="020B0600070205080204" pitchFamily="34" charset="-128"/>
              </a:rPr>
              <a:t>Issuance of </a:t>
            </a:r>
            <a:r>
              <a:rPr lang="en-US" altLang="en-US" sz="2600" u="sng" dirty="0">
                <a:ea typeface="ＭＳ Ｐゴシック" panose="020B0600070205080204" pitchFamily="34" charset="-128"/>
              </a:rPr>
              <a:t>any</a:t>
            </a:r>
            <a:r>
              <a:rPr lang="en-US" altLang="en-US" sz="2600" dirty="0">
                <a:ea typeface="ＭＳ Ｐゴシック" panose="020B0600070205080204" pitchFamily="34" charset="-128"/>
              </a:rPr>
              <a:t> prescription medication (including single dose) is recordable. Even if:</a:t>
            </a:r>
          </a:p>
          <a:p>
            <a:pPr lvl="1">
              <a:buClr>
                <a:schemeClr val="tx2"/>
              </a:buClr>
            </a:pPr>
            <a:r>
              <a:rPr lang="en-US" altLang="en-US" sz="2400" dirty="0">
                <a:ea typeface="ＭＳ Ｐゴシック" panose="020B0600070205080204" pitchFamily="34" charset="-128"/>
              </a:rPr>
              <a:t>the employee does not take the prescription, or</a:t>
            </a:r>
          </a:p>
          <a:p>
            <a:pPr lvl="1">
              <a:buClr>
                <a:schemeClr val="tx2"/>
              </a:buClr>
            </a:pPr>
            <a:r>
              <a:rPr lang="en-US" altLang="en-US" sz="2400" dirty="0">
                <a:ea typeface="ＭＳ Ｐゴシック" panose="020B0600070205080204" pitchFamily="34" charset="-128"/>
              </a:rPr>
              <a:t>the employee does not fill it</a:t>
            </a:r>
            <a:br>
              <a:rPr lang="en-US" altLang="en-US" sz="2400" dirty="0">
                <a:ea typeface="ＭＳ Ｐゴシック" panose="020B0600070205080204" pitchFamily="34" charset="-128"/>
              </a:rPr>
            </a:br>
            <a:endParaRPr lang="en-US" altLang="en-US" sz="2400" dirty="0">
              <a:ea typeface="ＭＳ Ｐゴシック" panose="020B0600070205080204" pitchFamily="34" charset="-128"/>
            </a:endParaRPr>
          </a:p>
          <a:p>
            <a:pPr>
              <a:buClr>
                <a:schemeClr val="tx2"/>
              </a:buClr>
            </a:pPr>
            <a:r>
              <a:rPr lang="en-US" altLang="en-US" sz="2600" dirty="0">
                <a:ea typeface="ＭＳ Ｐゴシック" panose="020B0600070205080204" pitchFamily="34" charset="-128"/>
              </a:rPr>
              <a:t>Over the counter medication, e.g., ibuprofen, given in prescription strength is recordable</a:t>
            </a:r>
            <a:br>
              <a:rPr lang="en-US" altLang="en-US" sz="2600" dirty="0">
                <a:ea typeface="ＭＳ Ｐゴシック" panose="020B0600070205080204" pitchFamily="34" charset="-128"/>
              </a:rPr>
            </a:br>
            <a:endParaRPr lang="en-US" altLang="en-US" sz="2600" dirty="0">
              <a:ea typeface="ＭＳ Ｐゴシック" panose="020B0600070205080204" pitchFamily="34" charset="-128"/>
            </a:endParaRPr>
          </a:p>
          <a:p>
            <a:pPr>
              <a:buClr>
                <a:schemeClr val="tx2"/>
              </a:buClr>
            </a:pPr>
            <a:r>
              <a:rPr lang="en-US" altLang="en-US" sz="2600" dirty="0">
                <a:ea typeface="ＭＳ Ｐゴシック" panose="020B0600070205080204" pitchFamily="34" charset="-128"/>
              </a:rPr>
              <a:t>Samples of prescription medicine are recordable</a:t>
            </a:r>
          </a:p>
          <a:p>
            <a:endParaRPr lang="en-US" dirty="0"/>
          </a:p>
        </p:txBody>
      </p:sp>
    </p:spTree>
    <p:extLst>
      <p:ext uri="{BB962C8B-B14F-4D97-AF65-F5344CB8AC3E}">
        <p14:creationId xmlns:p14="http://schemas.microsoft.com/office/powerpoint/2010/main" val="2161157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Hearing Loss</a:t>
            </a:r>
          </a:p>
        </p:txBody>
      </p:sp>
      <p:sp>
        <p:nvSpPr>
          <p:cNvPr id="3" name="Content Placeholder 2"/>
          <p:cNvSpPr>
            <a:spLocks noGrp="1"/>
          </p:cNvSpPr>
          <p:nvPr>
            <p:ph sz="quarter" idx="13"/>
          </p:nvPr>
        </p:nvSpPr>
        <p:spPr/>
        <p:txBody>
          <a:bodyPr/>
          <a:lstStyle/>
          <a:p>
            <a:r>
              <a:rPr lang="en-US" altLang="en-US" dirty="0">
                <a:ea typeface="ＭＳ Ｐゴシック" panose="020B0600070205080204" pitchFamily="34" charset="-128"/>
              </a:rPr>
              <a:t>Hearing loss cases are recordable if there is a work-related shift in hearing of an average of 10</a:t>
            </a:r>
            <a:r>
              <a:rPr lang="en-US" altLang="en-US" dirty="0">
                <a:solidFill>
                  <a:schemeClr val="tx2"/>
                </a:solidFill>
                <a:ea typeface="ＭＳ Ｐゴシック" panose="020B0600070205080204" pitchFamily="34" charset="-128"/>
              </a:rPr>
              <a:t> </a:t>
            </a:r>
            <a:r>
              <a:rPr lang="en-US" altLang="en-US" dirty="0">
                <a:ea typeface="ＭＳ Ｐゴシック" panose="020B0600070205080204" pitchFamily="34" charset="-128"/>
              </a:rPr>
              <a:t>dB or more at 2,000, 3,000, and 4,000 Hz in one or both ears</a:t>
            </a:r>
          </a:p>
          <a:p>
            <a:endParaRPr lang="en-US" dirty="0"/>
          </a:p>
        </p:txBody>
      </p:sp>
    </p:spTree>
    <p:extLst>
      <p:ext uri="{BB962C8B-B14F-4D97-AF65-F5344CB8AC3E}">
        <p14:creationId xmlns:p14="http://schemas.microsoft.com/office/powerpoint/2010/main" val="985583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Burns</a:t>
            </a:r>
          </a:p>
        </p:txBody>
      </p:sp>
      <p:sp>
        <p:nvSpPr>
          <p:cNvPr id="3" name="Content Placeholder 2"/>
          <p:cNvSpPr>
            <a:spLocks noGrp="1"/>
          </p:cNvSpPr>
          <p:nvPr>
            <p:ph sz="quarter" idx="13"/>
          </p:nvPr>
        </p:nvSpPr>
        <p:spPr>
          <a:xfrm>
            <a:off x="913775" y="1988401"/>
            <a:ext cx="10363826" cy="4153781"/>
          </a:xfrm>
        </p:spPr>
        <p:txBody>
          <a:bodyPr>
            <a:normAutofit/>
          </a:bodyPr>
          <a:lstStyle/>
          <a:p>
            <a:pPr>
              <a:buClr>
                <a:schemeClr val="tx2"/>
              </a:buClr>
            </a:pPr>
            <a:r>
              <a:rPr lang="en-US" altLang="en-US" dirty="0">
                <a:ea typeface="ＭＳ Ｐゴシック" panose="020B0600070205080204" pitchFamily="34" charset="-128"/>
              </a:rPr>
              <a:t>Only burns that receive medical treatment are recordable Therefore:</a:t>
            </a:r>
          </a:p>
          <a:p>
            <a:pPr lvl="1">
              <a:buClr>
                <a:schemeClr val="tx2"/>
              </a:buClr>
            </a:pPr>
            <a:endParaRPr lang="en-US" altLang="en-US" sz="2000" dirty="0">
              <a:ea typeface="ＭＳ Ｐゴシック" panose="020B0600070205080204" pitchFamily="34" charset="-128"/>
            </a:endParaRPr>
          </a:p>
          <a:p>
            <a:pPr lvl="1">
              <a:buClr>
                <a:schemeClr val="tx2"/>
              </a:buClr>
            </a:pPr>
            <a:r>
              <a:rPr lang="en-US" altLang="en-US" sz="2000" dirty="0">
                <a:ea typeface="ＭＳ Ｐゴシック" panose="020B0600070205080204" pitchFamily="34" charset="-128"/>
              </a:rPr>
              <a:t>the vast majority of 1st degree burns and </a:t>
            </a:r>
            <a:r>
              <a:rPr lang="en-US" altLang="en-US" sz="2000" u="sng" dirty="0">
                <a:ea typeface="ＭＳ Ｐゴシック" panose="020B0600070205080204" pitchFamily="34" charset="-128"/>
              </a:rPr>
              <a:t>minor</a:t>
            </a:r>
            <a:r>
              <a:rPr lang="en-US" altLang="en-US" sz="2000" dirty="0">
                <a:ea typeface="ＭＳ Ｐゴシック" panose="020B0600070205080204" pitchFamily="34" charset="-128"/>
              </a:rPr>
              <a:t> second degree burns will not be recordable</a:t>
            </a:r>
          </a:p>
          <a:p>
            <a:pPr lvl="1">
              <a:buClr>
                <a:schemeClr val="tx2"/>
              </a:buClr>
            </a:pPr>
            <a:endParaRPr lang="en-US" altLang="en-US" sz="2000" dirty="0">
              <a:ea typeface="ＭＳ Ｐゴシック" panose="020B0600070205080204" pitchFamily="34" charset="-128"/>
            </a:endParaRPr>
          </a:p>
          <a:p>
            <a:pPr lvl="1">
              <a:buClr>
                <a:schemeClr val="tx2"/>
              </a:buClr>
            </a:pPr>
            <a:r>
              <a:rPr lang="en-US" altLang="en-US" sz="2000" dirty="0">
                <a:ea typeface="ＭＳ Ｐゴシック" panose="020B0600070205080204" pitchFamily="34" charset="-128"/>
              </a:rPr>
              <a:t>more serious 1st and 2nd degree burns that receive medical treatment will be recordable</a:t>
            </a:r>
          </a:p>
          <a:p>
            <a:pPr lvl="1">
              <a:buClr>
                <a:schemeClr val="tx2"/>
              </a:buClr>
            </a:pPr>
            <a:endParaRPr lang="en-US" altLang="en-US" sz="2000" dirty="0">
              <a:ea typeface="ＭＳ Ｐゴシック" panose="020B0600070205080204" pitchFamily="34" charset="-128"/>
            </a:endParaRPr>
          </a:p>
          <a:p>
            <a:pPr lvl="1">
              <a:buClr>
                <a:schemeClr val="tx2"/>
              </a:buClr>
            </a:pPr>
            <a:r>
              <a:rPr lang="en-US" altLang="en-US" sz="2000" dirty="0">
                <a:ea typeface="ＭＳ Ｐゴシック" panose="020B0600070205080204" pitchFamily="34" charset="-128"/>
              </a:rPr>
              <a:t>3rd degree burns are recordable</a:t>
            </a:r>
          </a:p>
          <a:p>
            <a:endParaRPr lang="en-US" dirty="0"/>
          </a:p>
        </p:txBody>
      </p:sp>
    </p:spTree>
    <p:extLst>
      <p:ext uri="{BB962C8B-B14F-4D97-AF65-F5344CB8AC3E}">
        <p14:creationId xmlns:p14="http://schemas.microsoft.com/office/powerpoint/2010/main" val="3500909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Travel Status</a:t>
            </a:r>
          </a:p>
        </p:txBody>
      </p:sp>
      <p:sp>
        <p:nvSpPr>
          <p:cNvPr id="3" name="Content Placeholder 2"/>
          <p:cNvSpPr>
            <a:spLocks noGrp="1"/>
          </p:cNvSpPr>
          <p:nvPr>
            <p:ph sz="quarter" idx="13"/>
          </p:nvPr>
        </p:nvSpPr>
        <p:spPr/>
        <p:txBody>
          <a:bodyPr>
            <a:normAutofit/>
          </a:bodyPr>
          <a:lstStyle/>
          <a:p>
            <a:pPr>
              <a:lnSpc>
                <a:spcPct val="90000"/>
              </a:lnSpc>
              <a:buClr>
                <a:schemeClr val="tx2"/>
              </a:buClr>
              <a:buNone/>
            </a:pPr>
            <a:r>
              <a:rPr lang="en-US" altLang="en-US" dirty="0">
                <a:ea typeface="ＭＳ Ｐゴシック" panose="020B0600070205080204" pitchFamily="34" charset="-128"/>
              </a:rPr>
              <a:t>To be on travel status, employees must either be: </a:t>
            </a:r>
          </a:p>
          <a:p>
            <a:pPr>
              <a:lnSpc>
                <a:spcPct val="90000"/>
              </a:lnSpc>
              <a:buClr>
                <a:schemeClr val="tx2"/>
              </a:buClr>
              <a:buNone/>
            </a:pPr>
            <a:endParaRPr lang="en-US" altLang="en-US" dirty="0">
              <a:ea typeface="ＭＳ Ｐゴシック" panose="020B0600070205080204" pitchFamily="34" charset="-128"/>
            </a:endParaRPr>
          </a:p>
          <a:p>
            <a:pPr lvl="1">
              <a:lnSpc>
                <a:spcPct val="90000"/>
              </a:lnSpc>
              <a:buClr>
                <a:schemeClr val="tx2"/>
              </a:buClr>
            </a:pPr>
            <a:r>
              <a:rPr lang="en-US" altLang="en-US" sz="2000" dirty="0">
                <a:ea typeface="ＭＳ Ｐゴシック" panose="020B0600070205080204" pitchFamily="34" charset="-128"/>
              </a:rPr>
              <a:t>outside their normal geographic area of operation, or</a:t>
            </a:r>
          </a:p>
          <a:p>
            <a:pPr lvl="1">
              <a:lnSpc>
                <a:spcPct val="90000"/>
              </a:lnSpc>
              <a:buClr>
                <a:schemeClr val="tx2"/>
              </a:buClr>
            </a:pPr>
            <a:endParaRPr lang="en-US" altLang="en-US" sz="2000" dirty="0">
              <a:ea typeface="ＭＳ Ｐゴシック" panose="020B0600070205080204" pitchFamily="34" charset="-128"/>
            </a:endParaRPr>
          </a:p>
          <a:p>
            <a:pPr lvl="1">
              <a:lnSpc>
                <a:spcPct val="90000"/>
              </a:lnSpc>
              <a:buClr>
                <a:schemeClr val="tx2"/>
              </a:buClr>
            </a:pPr>
            <a:r>
              <a:rPr lang="en-US" altLang="en-US" sz="2000" dirty="0">
                <a:ea typeface="ＭＳ Ｐゴシック" panose="020B0600070205080204" pitchFamily="34" charset="-128"/>
              </a:rPr>
              <a:t>working off premises for more than a normal workday (such as staying overnight)</a:t>
            </a:r>
          </a:p>
          <a:p>
            <a:pPr lvl="1">
              <a:lnSpc>
                <a:spcPct val="90000"/>
              </a:lnSpc>
              <a:buClr>
                <a:schemeClr val="tx2"/>
              </a:buClr>
            </a:pPr>
            <a:endParaRPr lang="en-US" altLang="en-US" sz="2400" dirty="0">
              <a:ea typeface="ＭＳ Ｐゴシック" panose="020B0600070205080204" pitchFamily="34" charset="-128"/>
            </a:endParaRPr>
          </a:p>
          <a:p>
            <a:pPr marL="0">
              <a:lnSpc>
                <a:spcPct val="90000"/>
              </a:lnSpc>
              <a:buClr>
                <a:schemeClr val="tx2"/>
              </a:buClr>
              <a:buNone/>
            </a:pPr>
            <a:r>
              <a:rPr lang="en-US" altLang="en-US" dirty="0">
                <a:ea typeface="ＭＳ Ｐゴシック" panose="020B0600070205080204" pitchFamily="34" charset="-128"/>
              </a:rPr>
              <a:t>An employee's "normal geographic area of operation" includes the town or city where the employee normally works and directly adjoining municipalities</a:t>
            </a:r>
          </a:p>
          <a:p>
            <a:endParaRPr lang="en-US" dirty="0"/>
          </a:p>
        </p:txBody>
      </p:sp>
    </p:spTree>
    <p:extLst>
      <p:ext uri="{BB962C8B-B14F-4D97-AF65-F5344CB8AC3E}">
        <p14:creationId xmlns:p14="http://schemas.microsoft.com/office/powerpoint/2010/main" val="1761476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Travel Status</a:t>
            </a:r>
          </a:p>
        </p:txBody>
      </p:sp>
      <p:sp>
        <p:nvSpPr>
          <p:cNvPr id="3" name="Content Placeholder 2"/>
          <p:cNvSpPr>
            <a:spLocks noGrp="1"/>
          </p:cNvSpPr>
          <p:nvPr>
            <p:ph sz="quarter" idx="13"/>
          </p:nvPr>
        </p:nvSpPr>
        <p:spPr/>
        <p:txBody>
          <a:bodyPr>
            <a:normAutofit/>
          </a:bodyPr>
          <a:lstStyle/>
          <a:p>
            <a:pPr marL="0">
              <a:buClr>
                <a:schemeClr val="tx2"/>
              </a:buClr>
              <a:buNone/>
            </a:pPr>
            <a:r>
              <a:rPr lang="en-US" altLang="en-US" dirty="0">
                <a:ea typeface="ＭＳ Ｐゴシック" panose="020B0600070205080204" pitchFamily="34" charset="-128"/>
              </a:rPr>
              <a:t>When a traveling employee checks into a hotel or motel, they establish a "home away from home"</a:t>
            </a:r>
            <a:br>
              <a:rPr lang="en-US" altLang="en-US" dirty="0">
                <a:ea typeface="ＭＳ Ｐゴシック" panose="020B0600070205080204" pitchFamily="34" charset="-128"/>
              </a:rPr>
            </a:br>
            <a:endParaRPr lang="en-US" altLang="en-US" sz="1600" dirty="0">
              <a:ea typeface="ＭＳ Ｐゴシック" panose="020B0600070205080204" pitchFamily="34" charset="-128"/>
            </a:endParaRPr>
          </a:p>
          <a:p>
            <a:pPr marL="0">
              <a:buClr>
                <a:schemeClr val="tx2"/>
              </a:buClr>
              <a:buNone/>
            </a:pPr>
            <a:r>
              <a:rPr lang="en-US" altLang="en-US" dirty="0">
                <a:ea typeface="ＭＳ Ｐゴシック" panose="020B0600070205080204" pitchFamily="34" charset="-128"/>
              </a:rPr>
              <a:t>An injury/illness would not be recordable if it occurred during normal living activities, e.g., eating, sleeping, recreation, etc., or if the employee deviates from a reasonably direct route of travel</a:t>
            </a:r>
          </a:p>
          <a:p>
            <a:endParaRPr lang="en-US" dirty="0"/>
          </a:p>
        </p:txBody>
      </p:sp>
    </p:spTree>
    <p:extLst>
      <p:ext uri="{BB962C8B-B14F-4D97-AF65-F5344CB8AC3E}">
        <p14:creationId xmlns:p14="http://schemas.microsoft.com/office/powerpoint/2010/main" val="2064921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Travel Status</a:t>
            </a:r>
          </a:p>
        </p:txBody>
      </p:sp>
      <p:sp>
        <p:nvSpPr>
          <p:cNvPr id="3" name="Content Placeholder 2"/>
          <p:cNvSpPr>
            <a:spLocks noGrp="1"/>
          </p:cNvSpPr>
          <p:nvPr>
            <p:ph sz="quarter" idx="13"/>
          </p:nvPr>
        </p:nvSpPr>
        <p:spPr/>
        <p:txBody>
          <a:bodyPr>
            <a:normAutofit/>
          </a:bodyPr>
          <a:lstStyle/>
          <a:p>
            <a:pPr>
              <a:buClr>
                <a:schemeClr val="tx2"/>
              </a:buClr>
            </a:pPr>
            <a:r>
              <a:rPr lang="en-US" altLang="en-US" dirty="0">
                <a:ea typeface="ＭＳ Ｐゴシック" panose="020B0600070205080204" pitchFamily="34" charset="-128"/>
              </a:rPr>
              <a:t>Employees who travel on company business shall be considered to be engaged in work-related activities all the time they spend in the interest of the company, including, but not limited to, travel to and from customer contacts and, entertaining for the purpose of transacting, discussing, or promoting business</a:t>
            </a:r>
          </a:p>
          <a:p>
            <a:endParaRPr lang="en-US" dirty="0"/>
          </a:p>
        </p:txBody>
      </p:sp>
    </p:spTree>
    <p:extLst>
      <p:ext uri="{BB962C8B-B14F-4D97-AF65-F5344CB8AC3E}">
        <p14:creationId xmlns:p14="http://schemas.microsoft.com/office/powerpoint/2010/main" val="410780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Recordkeeping Requirements</a:t>
            </a:r>
          </a:p>
        </p:txBody>
      </p:sp>
      <p:sp>
        <p:nvSpPr>
          <p:cNvPr id="3" name="Content Placeholder 2"/>
          <p:cNvSpPr>
            <a:spLocks noGrp="1"/>
          </p:cNvSpPr>
          <p:nvPr>
            <p:ph sz="quarter" idx="13"/>
          </p:nvPr>
        </p:nvSpPr>
        <p:spPr>
          <a:xfrm>
            <a:off x="913774" y="2049040"/>
            <a:ext cx="10363826" cy="3934317"/>
          </a:xfrm>
        </p:spPr>
        <p:txBody>
          <a:bodyPr>
            <a:normAutofit fontScale="92500" lnSpcReduction="10000"/>
          </a:bodyPr>
          <a:lstStyle/>
          <a:p>
            <a:pPr>
              <a:buClr>
                <a:schemeClr val="tx2"/>
              </a:buClr>
              <a:defRPr/>
            </a:pPr>
            <a:r>
              <a:rPr lang="en-US" dirty="0">
                <a:ea typeface="ＭＳ Ｐゴシック" panose="020B0600070205080204" pitchFamily="34" charset="-128"/>
              </a:rPr>
              <a:t>Establishments that meet certain size (250+) and industry criteria are required to submit injury and illness data</a:t>
            </a:r>
          </a:p>
          <a:p>
            <a:pPr marL="0" indent="0">
              <a:buClr>
                <a:schemeClr val="tx2"/>
              </a:buClr>
              <a:buNone/>
              <a:defRPr/>
            </a:pPr>
            <a:endParaRPr lang="en-US" dirty="0">
              <a:ea typeface="ＭＳ Ｐゴシック" panose="020B0600070205080204" pitchFamily="34" charset="-128"/>
            </a:endParaRPr>
          </a:p>
          <a:p>
            <a:pPr lvl="1">
              <a:buClr>
                <a:schemeClr val="tx2"/>
              </a:buClr>
              <a:defRPr/>
            </a:pPr>
            <a:r>
              <a:rPr lang="en-US" b="0" i="0" dirty="0">
                <a:solidFill>
                  <a:srgbClr val="000000"/>
                </a:solidFill>
                <a:effectLst/>
              </a:rPr>
              <a:t> </a:t>
            </a:r>
            <a:r>
              <a:rPr lang="en-US" b="0" i="0" u="sng" dirty="0">
                <a:solidFill>
                  <a:srgbClr val="245269"/>
                </a:solidFill>
                <a:effectLst/>
                <a:hlinkClick r:id="rId2" tooltip="Injury Tracking Application (ITA)"/>
              </a:rPr>
              <a:t>Injury Tracking Application (ITA)</a:t>
            </a:r>
            <a:r>
              <a:rPr lang="en-US" b="0" i="0" dirty="0">
                <a:solidFill>
                  <a:srgbClr val="000000"/>
                </a:solidFill>
                <a:effectLst/>
              </a:rPr>
              <a:t>.</a:t>
            </a:r>
            <a:endParaRPr lang="en-US" dirty="0">
              <a:solidFill>
                <a:srgbClr val="000000"/>
              </a:solidFill>
            </a:endParaRPr>
          </a:p>
          <a:p>
            <a:pPr lvl="1">
              <a:buClr>
                <a:schemeClr val="tx2"/>
              </a:buClr>
              <a:defRPr/>
            </a:pPr>
            <a:r>
              <a:rPr lang="en-US" dirty="0">
                <a:solidFill>
                  <a:srgbClr val="000000"/>
                </a:solidFill>
              </a:rPr>
              <a:t>Manually enter data annually</a:t>
            </a:r>
          </a:p>
          <a:p>
            <a:pPr>
              <a:buClr>
                <a:schemeClr val="tx2"/>
              </a:buClr>
              <a:defRPr/>
            </a:pPr>
            <a:endParaRPr lang="en-US" dirty="0">
              <a:solidFill>
                <a:srgbClr val="000000"/>
              </a:solidFill>
            </a:endParaRPr>
          </a:p>
          <a:p>
            <a:pPr>
              <a:buClr>
                <a:schemeClr val="tx2"/>
              </a:buClr>
              <a:defRPr/>
            </a:pPr>
            <a:r>
              <a:rPr lang="en-US" dirty="0">
                <a:solidFill>
                  <a:srgbClr val="000000"/>
                </a:solidFill>
              </a:rPr>
              <a:t>Severe Injury Reporting</a:t>
            </a:r>
          </a:p>
          <a:p>
            <a:pPr lvl="1">
              <a:buClr>
                <a:schemeClr val="tx2"/>
              </a:buClr>
              <a:defRPr/>
            </a:pPr>
            <a:r>
              <a:rPr lang="en-US" dirty="0">
                <a:solidFill>
                  <a:srgbClr val="000000"/>
                </a:solidFill>
              </a:rPr>
              <a:t>Employers must report any worker fatality within 8 hours and any amputation, loss of an eye, or hospitalization of a worker with 24 hours</a:t>
            </a:r>
          </a:p>
          <a:p>
            <a:pPr lvl="2">
              <a:buClr>
                <a:schemeClr val="tx2"/>
              </a:buClr>
              <a:defRPr/>
            </a:pPr>
            <a:r>
              <a:rPr lang="en-US" dirty="0">
                <a:solidFill>
                  <a:srgbClr val="000000"/>
                </a:solidFill>
              </a:rPr>
              <a:t>Report online or by phone </a:t>
            </a:r>
            <a:endParaRPr lang="en-US" dirty="0"/>
          </a:p>
        </p:txBody>
      </p:sp>
    </p:spTree>
    <p:extLst>
      <p:ext uri="{BB962C8B-B14F-4D97-AF65-F5344CB8AC3E}">
        <p14:creationId xmlns:p14="http://schemas.microsoft.com/office/powerpoint/2010/main" val="2567170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Lost Workdays</a:t>
            </a:r>
          </a:p>
        </p:txBody>
      </p:sp>
      <p:sp>
        <p:nvSpPr>
          <p:cNvPr id="3" name="Content Placeholder 2"/>
          <p:cNvSpPr>
            <a:spLocks noGrp="1"/>
          </p:cNvSpPr>
          <p:nvPr>
            <p:ph sz="quarter" idx="13"/>
          </p:nvPr>
        </p:nvSpPr>
        <p:spPr>
          <a:xfrm>
            <a:off x="913774" y="1902691"/>
            <a:ext cx="10363826" cy="4294909"/>
          </a:xfrm>
        </p:spPr>
        <p:txBody>
          <a:bodyPr>
            <a:normAutofit/>
          </a:bodyPr>
          <a:lstStyle/>
          <a:p>
            <a:pPr lvl="1">
              <a:lnSpc>
                <a:spcPct val="80000"/>
              </a:lnSpc>
              <a:buClr>
                <a:schemeClr val="tx2"/>
              </a:buClr>
              <a:buFontTx/>
              <a:buChar char="•"/>
            </a:pPr>
            <a:r>
              <a:rPr lang="en-US" altLang="en-US" sz="2000" dirty="0">
                <a:ea typeface="ＭＳ Ｐゴシック" panose="020B0600070205080204" pitchFamily="34" charset="-128"/>
              </a:rPr>
              <a:t>Lost workday cases are those cases resulting in days lost from work of injury or illness</a:t>
            </a:r>
          </a:p>
          <a:p>
            <a:pPr lvl="1">
              <a:lnSpc>
                <a:spcPct val="80000"/>
              </a:lnSpc>
              <a:buClr>
                <a:schemeClr val="tx2"/>
              </a:buClr>
              <a:buFontTx/>
              <a:buChar char="•"/>
            </a:pPr>
            <a:endParaRPr lang="en-US" altLang="en-US" sz="2000" dirty="0">
              <a:ea typeface="ＭＳ Ｐゴシック" panose="020B0600070205080204" pitchFamily="34" charset="-128"/>
            </a:endParaRPr>
          </a:p>
          <a:p>
            <a:pPr lvl="1">
              <a:lnSpc>
                <a:spcPct val="80000"/>
              </a:lnSpc>
              <a:buClr>
                <a:schemeClr val="tx2"/>
              </a:buClr>
              <a:buFontTx/>
              <a:buChar char="•"/>
            </a:pPr>
            <a:r>
              <a:rPr lang="en-US" altLang="en-US" sz="2000" dirty="0">
                <a:ea typeface="ＭＳ Ｐゴシック" panose="020B0600070205080204" pitchFamily="34" charset="-128"/>
              </a:rPr>
              <a:t>The number of days away from work does not include the day of injury, or the onset of illness</a:t>
            </a:r>
          </a:p>
          <a:p>
            <a:pPr lvl="1">
              <a:lnSpc>
                <a:spcPct val="80000"/>
              </a:lnSpc>
              <a:buClr>
                <a:schemeClr val="tx2"/>
              </a:buClr>
              <a:buFontTx/>
              <a:buChar char="•"/>
            </a:pPr>
            <a:endParaRPr lang="en-US" altLang="en-US" sz="2000" dirty="0">
              <a:ea typeface="ＭＳ Ｐゴシック" panose="020B0600070205080204" pitchFamily="34" charset="-128"/>
            </a:endParaRPr>
          </a:p>
          <a:p>
            <a:pPr lvl="1">
              <a:lnSpc>
                <a:spcPct val="80000"/>
              </a:lnSpc>
              <a:buClr>
                <a:schemeClr val="tx2"/>
              </a:buClr>
              <a:buFontTx/>
              <a:buChar char="•"/>
            </a:pPr>
            <a:r>
              <a:rPr lang="en-US" altLang="en-US" sz="2000" dirty="0">
                <a:ea typeface="ＭＳ Ｐゴシック" panose="020B0600070205080204" pitchFamily="34" charset="-128"/>
              </a:rPr>
              <a:t>Count the number of calendar days the employee was unable to work, regardless of whether the employee was scheduled to work</a:t>
            </a:r>
          </a:p>
          <a:p>
            <a:pPr marL="457200" lvl="1" indent="0">
              <a:lnSpc>
                <a:spcPct val="80000"/>
              </a:lnSpc>
              <a:buClr>
                <a:schemeClr val="tx2"/>
              </a:buClr>
              <a:buNone/>
            </a:pPr>
            <a:endParaRPr lang="en-US" altLang="en-US" sz="2000" dirty="0">
              <a:ea typeface="ＭＳ Ｐゴシック" panose="020B0600070205080204" pitchFamily="34" charset="-128"/>
            </a:endParaRPr>
          </a:p>
          <a:p>
            <a:pPr lvl="1">
              <a:lnSpc>
                <a:spcPct val="80000"/>
              </a:lnSpc>
              <a:buClr>
                <a:schemeClr val="tx2"/>
              </a:buClr>
              <a:buFontTx/>
              <a:buChar char="•"/>
            </a:pPr>
            <a:r>
              <a:rPr lang="en-US" altLang="en-US" sz="2000" dirty="0">
                <a:ea typeface="ＭＳ Ｐゴシック" panose="020B0600070205080204" pitchFamily="34" charset="-128"/>
              </a:rPr>
              <a:t>Weekend days, holidays, and vacation days, or other days off, e.g., temporary plant closing, are included in the total number of lost workdays recorded if the employee was not able to work</a:t>
            </a:r>
          </a:p>
          <a:p>
            <a:endParaRPr lang="en-US" dirty="0"/>
          </a:p>
        </p:txBody>
      </p:sp>
    </p:spTree>
    <p:extLst>
      <p:ext uri="{BB962C8B-B14F-4D97-AF65-F5344CB8AC3E}">
        <p14:creationId xmlns:p14="http://schemas.microsoft.com/office/powerpoint/2010/main" val="2999968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Lost Workdays</a:t>
            </a:r>
          </a:p>
        </p:txBody>
      </p:sp>
      <p:sp>
        <p:nvSpPr>
          <p:cNvPr id="3" name="Content Placeholder 2"/>
          <p:cNvSpPr>
            <a:spLocks noGrp="1"/>
          </p:cNvSpPr>
          <p:nvPr>
            <p:ph sz="quarter" idx="13"/>
          </p:nvPr>
        </p:nvSpPr>
        <p:spPr>
          <a:xfrm>
            <a:off x="913774" y="2410691"/>
            <a:ext cx="10363826" cy="3786909"/>
          </a:xfrm>
        </p:spPr>
        <p:txBody>
          <a:bodyPr>
            <a:normAutofit/>
          </a:bodyPr>
          <a:lstStyle/>
          <a:p>
            <a:pPr>
              <a:buClr>
                <a:schemeClr val="tx2"/>
              </a:buClr>
              <a:buNone/>
            </a:pPr>
            <a:r>
              <a:rPr lang="en-US" altLang="en-US" dirty="0">
                <a:ea typeface="ＭＳ Ｐゴシック" panose="020B0600070205080204" pitchFamily="34" charset="-128"/>
              </a:rPr>
              <a:t>The total days away from work are “capped” at 180 calendar days</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a:p>
            <a:pPr marL="0">
              <a:buClr>
                <a:schemeClr val="tx2"/>
              </a:buClr>
              <a:buNone/>
            </a:pPr>
            <a:r>
              <a:rPr lang="en-US" altLang="en-US" dirty="0">
                <a:ea typeface="ＭＳ Ｐゴシック" panose="020B0600070205080204" pitchFamily="34" charset="-128"/>
              </a:rPr>
              <a:t>Stop counting days away from work if the employee leaves the company for some reason unrelated to the injury or illness, such as retirement, permanent plant closing, or to take another job</a:t>
            </a:r>
          </a:p>
          <a:p>
            <a:endParaRPr lang="en-US" dirty="0"/>
          </a:p>
        </p:txBody>
      </p:sp>
    </p:spTree>
    <p:extLst>
      <p:ext uri="{BB962C8B-B14F-4D97-AF65-F5344CB8AC3E}">
        <p14:creationId xmlns:p14="http://schemas.microsoft.com/office/powerpoint/2010/main" val="1742813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Restricted Workdays</a:t>
            </a:r>
          </a:p>
        </p:txBody>
      </p:sp>
      <p:sp>
        <p:nvSpPr>
          <p:cNvPr id="3" name="Content Placeholder 2"/>
          <p:cNvSpPr>
            <a:spLocks noGrp="1"/>
          </p:cNvSpPr>
          <p:nvPr>
            <p:ph sz="quarter" idx="13"/>
          </p:nvPr>
        </p:nvSpPr>
        <p:spPr>
          <a:xfrm>
            <a:off x="913774" y="2410691"/>
            <a:ext cx="10363826" cy="3565235"/>
          </a:xfrm>
        </p:spPr>
        <p:txBody>
          <a:bodyPr>
            <a:noAutofit/>
          </a:bodyPr>
          <a:lstStyle/>
          <a:p>
            <a:pPr marL="0">
              <a:buClr>
                <a:schemeClr val="tx2"/>
              </a:buClr>
              <a:buNone/>
            </a:pPr>
            <a:r>
              <a:rPr lang="en-US" altLang="en-US" dirty="0">
                <a:ea typeface="ＭＳ Ｐゴシック" panose="020B0600070205080204" pitchFamily="34" charset="-128"/>
              </a:rPr>
              <a:t>The emphasis on determining restricted activity is the employee's ability to perform all of his or her routine functions during all of his or her normal workday or shift</a:t>
            </a:r>
          </a:p>
          <a:p>
            <a:pPr marL="0">
              <a:buClr>
                <a:schemeClr val="tx2"/>
              </a:buClr>
              <a:buNone/>
            </a:pPr>
            <a:endParaRPr lang="en-US" altLang="en-US" dirty="0">
              <a:ea typeface="ＭＳ Ｐゴシック" panose="020B0600070205080204" pitchFamily="34" charset="-128"/>
            </a:endParaRPr>
          </a:p>
          <a:p>
            <a:pPr marL="0">
              <a:buClr>
                <a:schemeClr val="tx2"/>
              </a:buClr>
              <a:buNone/>
            </a:pPr>
            <a:r>
              <a:rPr lang="en-US" altLang="en-US" dirty="0">
                <a:ea typeface="ＭＳ Ｐゴシック" panose="020B0600070205080204" pitchFamily="34" charset="-128"/>
              </a:rPr>
              <a:t>An employee’s </a:t>
            </a:r>
            <a:r>
              <a:rPr lang="en-US" altLang="en-US" dirty="0">
                <a:solidFill>
                  <a:srgbClr val="FF0000"/>
                </a:solidFill>
                <a:ea typeface="ＭＳ Ｐゴシック" panose="020B0600070205080204" pitchFamily="34" charset="-128"/>
              </a:rPr>
              <a:t>routine functions </a:t>
            </a:r>
            <a:r>
              <a:rPr lang="en-US" altLang="en-US" dirty="0">
                <a:ea typeface="ＭＳ Ｐゴシック" panose="020B0600070205080204" pitchFamily="34" charset="-128"/>
              </a:rPr>
              <a:t>are those work activities the employee regularly performs at least once per week.</a:t>
            </a:r>
          </a:p>
          <a:p>
            <a:pPr marL="0">
              <a:buClr>
                <a:schemeClr val="tx2"/>
              </a:buClr>
              <a:buNone/>
            </a:pPr>
            <a:endParaRPr lang="en-US" altLang="en-US" dirty="0">
              <a:ea typeface="ＭＳ Ｐゴシック" panose="020B0600070205080204" pitchFamily="34" charset="-128"/>
            </a:endParaRPr>
          </a:p>
          <a:p>
            <a:pPr marL="0">
              <a:buClr>
                <a:schemeClr val="tx2"/>
              </a:buClr>
              <a:buNone/>
            </a:pPr>
            <a:r>
              <a:rPr lang="en-US" altLang="en-US" dirty="0">
                <a:ea typeface="ＭＳ Ｐゴシック" panose="020B0600070205080204" pitchFamily="34" charset="-128"/>
              </a:rPr>
              <a:t>The total days are “capped” at 180 calendar days</a:t>
            </a:r>
          </a:p>
        </p:txBody>
      </p:sp>
    </p:spTree>
    <p:extLst>
      <p:ext uri="{BB962C8B-B14F-4D97-AF65-F5344CB8AC3E}">
        <p14:creationId xmlns:p14="http://schemas.microsoft.com/office/powerpoint/2010/main" val="4187492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&amp; Maintenance</a:t>
            </a:r>
          </a:p>
        </p:txBody>
      </p:sp>
      <p:sp>
        <p:nvSpPr>
          <p:cNvPr id="3" name="Content Placeholder 2"/>
          <p:cNvSpPr>
            <a:spLocks noGrp="1"/>
          </p:cNvSpPr>
          <p:nvPr>
            <p:ph sz="quarter" idx="13"/>
          </p:nvPr>
        </p:nvSpPr>
        <p:spPr>
          <a:xfrm>
            <a:off x="913774" y="2410692"/>
            <a:ext cx="10363826" cy="2336800"/>
          </a:xfrm>
        </p:spPr>
        <p:txBody>
          <a:bodyPr>
            <a:normAutofit lnSpcReduction="10000"/>
          </a:bodyPr>
          <a:lstStyle/>
          <a:p>
            <a:pPr>
              <a:buClr>
                <a:schemeClr val="tx2"/>
              </a:buClr>
            </a:pPr>
            <a:r>
              <a:rPr lang="en-US" altLang="en-US" dirty="0">
                <a:ea typeface="ＭＳ Ｐゴシック" panose="020B0600070205080204" pitchFamily="34" charset="-128"/>
              </a:rPr>
              <a:t>Keep forms for the current year plus 5 previous years</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Must update the OSHA Form 300 during the retention period</a:t>
            </a:r>
          </a:p>
          <a:p>
            <a:pPr>
              <a:buClr>
                <a:schemeClr val="tx2"/>
              </a:buClr>
            </a:pPr>
            <a:endParaRPr lang="en-US" altLang="en-US" dirty="0">
              <a:ea typeface="ＭＳ Ｐゴシック" panose="020B0600070205080204" pitchFamily="34" charset="-128"/>
            </a:endParaRPr>
          </a:p>
          <a:p>
            <a:pPr>
              <a:buClr>
                <a:schemeClr val="tx2"/>
              </a:buClr>
            </a:pPr>
            <a:r>
              <a:rPr lang="en-US" altLang="en-US" dirty="0">
                <a:ea typeface="ＭＳ Ｐゴシック" panose="020B0600070205080204" pitchFamily="34" charset="-128"/>
              </a:rPr>
              <a:t>DO NOT need to update the OSHA Form 300A or 301</a:t>
            </a:r>
          </a:p>
        </p:txBody>
      </p:sp>
    </p:spTree>
    <p:extLst>
      <p:ext uri="{BB962C8B-B14F-4D97-AF65-F5344CB8AC3E}">
        <p14:creationId xmlns:p14="http://schemas.microsoft.com/office/powerpoint/2010/main" val="2676313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sz="quarter" idx="13"/>
          </p:nvPr>
        </p:nvSpPr>
        <p:spPr/>
        <p:txBody>
          <a:bodyPr/>
          <a:lstStyle/>
          <a:p>
            <a:pPr marL="0" indent="0" algn="ctr">
              <a:buNone/>
            </a:pPr>
            <a:r>
              <a:rPr lang="en-US" dirty="0"/>
              <a:t>Questions?</a:t>
            </a:r>
          </a:p>
          <a:p>
            <a:pPr algn="ctr"/>
            <a:endParaRPr lang="en-US" dirty="0"/>
          </a:p>
          <a:p>
            <a:pPr marL="0" indent="0" algn="ctr">
              <a:buNone/>
            </a:pPr>
            <a:r>
              <a:rPr lang="en-US" dirty="0"/>
              <a:t>Scott Cole</a:t>
            </a:r>
          </a:p>
          <a:p>
            <a:pPr marL="0" indent="0" algn="ctr">
              <a:buNone/>
            </a:pPr>
            <a:r>
              <a:rPr lang="en-US" dirty="0"/>
              <a:t>216-318-3878</a:t>
            </a:r>
          </a:p>
          <a:p>
            <a:pPr marL="0" indent="0" algn="ctr">
              <a:buNone/>
            </a:pPr>
            <a:r>
              <a:rPr lang="en-US" dirty="0">
                <a:hlinkClick r:id="rId2"/>
              </a:rPr>
              <a:t>colesafetyservices@yahoo.com</a:t>
            </a:r>
            <a:r>
              <a:rPr lang="en-US" dirty="0"/>
              <a:t> – EHS Services</a:t>
            </a:r>
          </a:p>
          <a:p>
            <a:pPr marL="0" indent="0" algn="ctr">
              <a:buNone/>
            </a:pPr>
            <a:r>
              <a:rPr lang="en-US" dirty="0">
                <a:hlinkClick r:id="rId3"/>
              </a:rPr>
              <a:t>Treestotreasure@yahoo.com</a:t>
            </a:r>
            <a:r>
              <a:rPr lang="en-US" dirty="0"/>
              <a:t> – Wood and Wood-Related Services</a:t>
            </a:r>
          </a:p>
          <a:p>
            <a:pPr marL="0" indent="0" algn="ctr">
              <a:buNone/>
            </a:pPr>
            <a:r>
              <a:rPr lang="en-US" dirty="0">
                <a:solidFill>
                  <a:srgbClr val="002060"/>
                </a:solidFill>
                <a:hlinkClick r:id="rId4">
                  <a:extLst>
                    <a:ext uri="{A12FA001-AC4F-418D-AE19-62706E023703}">
                      <ahyp:hlinkClr xmlns:ahyp="http://schemas.microsoft.com/office/drawing/2018/hyperlinkcolor" val="tx"/>
                    </a:ext>
                  </a:extLst>
                </a:hlinkClick>
              </a:rPr>
              <a:t>www.Treestotreasure.com</a:t>
            </a:r>
            <a:r>
              <a:rPr lang="en-US" dirty="0">
                <a:solidFill>
                  <a:srgbClr val="002060"/>
                </a:solidFill>
              </a:rPr>
              <a:t>  </a:t>
            </a:r>
          </a:p>
        </p:txBody>
      </p:sp>
    </p:spTree>
    <p:extLst>
      <p:ext uri="{BB962C8B-B14F-4D97-AF65-F5344CB8AC3E}">
        <p14:creationId xmlns:p14="http://schemas.microsoft.com/office/powerpoint/2010/main" val="2315308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676BFEE-E63A-42A3-87D5-FD65694B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wooden door with black handles&#10;&#10;Description automatically generated">
            <a:extLst>
              <a:ext uri="{FF2B5EF4-FFF2-40B4-BE49-F238E27FC236}">
                <a16:creationId xmlns:a16="http://schemas.microsoft.com/office/drawing/2014/main" id="{D733E3C1-FC76-775D-EE4C-8B607AD79D88}"/>
              </a:ext>
            </a:extLst>
          </p:cNvPr>
          <p:cNvPicPr>
            <a:picLocks noChangeAspect="1"/>
          </p:cNvPicPr>
          <p:nvPr/>
        </p:nvPicPr>
        <p:blipFill rotWithShape="1">
          <a:blip r:embed="rId2"/>
          <a:srcRect r="9511"/>
          <a:stretch/>
        </p:blipFill>
        <p:spPr>
          <a:xfrm>
            <a:off x="20" y="-1"/>
            <a:ext cx="4654276" cy="6858000"/>
          </a:xfrm>
          <a:prstGeom prst="rect">
            <a:avLst/>
          </a:prstGeom>
        </p:spPr>
      </p:pic>
      <p:pic>
        <p:nvPicPr>
          <p:cNvPr id="11" name="Picture 10" descr="A board of cheese and crackers&#10;&#10;Description automatically generated">
            <a:extLst>
              <a:ext uri="{FF2B5EF4-FFF2-40B4-BE49-F238E27FC236}">
                <a16:creationId xmlns:a16="http://schemas.microsoft.com/office/drawing/2014/main" id="{4BFA8D6C-5073-F6E0-19FE-F18011FA47D6}"/>
              </a:ext>
            </a:extLst>
          </p:cNvPr>
          <p:cNvPicPr>
            <a:picLocks noChangeAspect="1"/>
          </p:cNvPicPr>
          <p:nvPr/>
        </p:nvPicPr>
        <p:blipFill rotWithShape="1">
          <a:blip r:embed="rId3"/>
          <a:srcRect t="3609" b="15034"/>
          <a:stretch/>
        </p:blipFill>
        <p:spPr>
          <a:xfrm>
            <a:off x="4774005" y="10"/>
            <a:ext cx="7417994" cy="4526265"/>
          </a:xfrm>
          <a:prstGeom prst="rect">
            <a:avLst/>
          </a:prstGeom>
        </p:spPr>
      </p:pic>
      <p:pic>
        <p:nvPicPr>
          <p:cNvPr id="14" name="Picture 13" descr="A wooden table on grass&#10;&#10;Description automatically generated">
            <a:extLst>
              <a:ext uri="{FF2B5EF4-FFF2-40B4-BE49-F238E27FC236}">
                <a16:creationId xmlns:a16="http://schemas.microsoft.com/office/drawing/2014/main" id="{E98970B7-3144-F7C2-1B80-98EFE675E5AB}"/>
              </a:ext>
            </a:extLst>
          </p:cNvPr>
          <p:cNvPicPr>
            <a:picLocks noChangeAspect="1"/>
          </p:cNvPicPr>
          <p:nvPr/>
        </p:nvPicPr>
        <p:blipFill rotWithShape="1">
          <a:blip r:embed="rId4"/>
          <a:srcRect l="8700" r="10765" b="6"/>
          <a:stretch/>
        </p:blipFill>
        <p:spPr>
          <a:xfrm>
            <a:off x="4774005" y="4629736"/>
            <a:ext cx="2392858" cy="2228264"/>
          </a:xfrm>
          <a:prstGeom prst="rect">
            <a:avLst/>
          </a:prstGeom>
        </p:spPr>
      </p:pic>
      <p:pic>
        <p:nvPicPr>
          <p:cNvPr id="7" name="Picture 6" descr="A group of bottles on a shelf&#10;&#10;Description automatically generated">
            <a:extLst>
              <a:ext uri="{FF2B5EF4-FFF2-40B4-BE49-F238E27FC236}">
                <a16:creationId xmlns:a16="http://schemas.microsoft.com/office/drawing/2014/main" id="{EA1D13EC-9A0B-7657-AAC3-0B784D595311}"/>
              </a:ext>
            </a:extLst>
          </p:cNvPr>
          <p:cNvPicPr>
            <a:picLocks noChangeAspect="1"/>
          </p:cNvPicPr>
          <p:nvPr/>
        </p:nvPicPr>
        <p:blipFill rotWithShape="1">
          <a:blip r:embed="rId5"/>
          <a:srcRect l="12289" r="6629" b="6"/>
          <a:stretch/>
        </p:blipFill>
        <p:spPr>
          <a:xfrm>
            <a:off x="7270322" y="4629737"/>
            <a:ext cx="2409107" cy="2228264"/>
          </a:xfrm>
          <a:prstGeom prst="rect">
            <a:avLst/>
          </a:prstGeom>
        </p:spPr>
      </p:pic>
      <p:pic>
        <p:nvPicPr>
          <p:cNvPr id="5" name="Content Placeholder 4" descr="A circular logo with text and trees&#10;&#10;Description automatically generated">
            <a:extLst>
              <a:ext uri="{FF2B5EF4-FFF2-40B4-BE49-F238E27FC236}">
                <a16:creationId xmlns:a16="http://schemas.microsoft.com/office/drawing/2014/main" id="{D73C6CE5-F5ED-7568-6633-40609E08B215}"/>
              </a:ext>
            </a:extLst>
          </p:cNvPr>
          <p:cNvPicPr>
            <a:picLocks noChangeAspect="1"/>
          </p:cNvPicPr>
          <p:nvPr/>
        </p:nvPicPr>
        <p:blipFill rotWithShape="1">
          <a:blip r:embed="rId6"/>
          <a:srcRect t="12994" r="2" b="19703"/>
          <a:stretch/>
        </p:blipFill>
        <p:spPr>
          <a:xfrm>
            <a:off x="9783443" y="4629735"/>
            <a:ext cx="2408549" cy="2228265"/>
          </a:xfrm>
          <a:prstGeom prst="rect">
            <a:avLst/>
          </a:prstGeom>
        </p:spPr>
      </p:pic>
    </p:spTree>
    <p:extLst>
      <p:ext uri="{BB962C8B-B14F-4D97-AF65-F5344CB8AC3E}">
        <p14:creationId xmlns:p14="http://schemas.microsoft.com/office/powerpoint/2010/main" val="2367156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Recordkeeping Requirements</a:t>
            </a:r>
          </a:p>
        </p:txBody>
      </p:sp>
      <p:sp>
        <p:nvSpPr>
          <p:cNvPr id="3" name="Content Placeholder 2"/>
          <p:cNvSpPr>
            <a:spLocks noGrp="1"/>
          </p:cNvSpPr>
          <p:nvPr>
            <p:ph sz="quarter" idx="13"/>
          </p:nvPr>
        </p:nvSpPr>
        <p:spPr>
          <a:xfrm>
            <a:off x="913774" y="2049040"/>
            <a:ext cx="10363826" cy="3934317"/>
          </a:xfrm>
        </p:spPr>
        <p:txBody>
          <a:bodyPr>
            <a:normAutofit/>
          </a:bodyPr>
          <a:lstStyle/>
          <a:p>
            <a:pPr>
              <a:buClr>
                <a:schemeClr val="tx2"/>
              </a:buClr>
              <a:defRPr/>
            </a:pPr>
            <a:r>
              <a:rPr lang="en-US" dirty="0">
                <a:ea typeface="ＭＳ Ｐゴシック" panose="020B0600070205080204" pitchFamily="34" charset="-128"/>
              </a:rPr>
              <a:t>Effective January 1, 2024</a:t>
            </a:r>
          </a:p>
          <a:p>
            <a:pPr lvl="1">
              <a:buClr>
                <a:schemeClr val="tx2"/>
              </a:buClr>
              <a:defRPr/>
            </a:pPr>
            <a:r>
              <a:rPr lang="en-US" dirty="0">
                <a:ea typeface="ＭＳ Ｐゴシック" panose="020B0600070205080204" pitchFamily="34" charset="-128"/>
              </a:rPr>
              <a:t>Establishments with 100 or more employees in certain high-hazard industries must electronically submit recordkeeping information</a:t>
            </a:r>
          </a:p>
          <a:p>
            <a:pPr lvl="2">
              <a:buClr>
                <a:schemeClr val="tx2"/>
              </a:buClr>
              <a:defRPr/>
            </a:pPr>
            <a:r>
              <a:rPr lang="en-US" dirty="0">
                <a:ea typeface="ＭＳ Ｐゴシック" panose="020B0600070205080204" pitchFamily="34" charset="-128"/>
                <a:hlinkClick r:id="rId2"/>
              </a:rPr>
              <a:t>https://www.osha.gov/sites/default/files/appendix_b_to_subpart_e_of_part_1904.pdf</a:t>
            </a:r>
            <a:r>
              <a:rPr lang="en-US" dirty="0">
                <a:ea typeface="ＭＳ Ｐゴシック" panose="020B0600070205080204" pitchFamily="34" charset="-128"/>
              </a:rPr>
              <a:t> </a:t>
            </a:r>
          </a:p>
          <a:p>
            <a:pPr lvl="1">
              <a:buClr>
                <a:schemeClr val="tx2"/>
              </a:buClr>
              <a:defRPr/>
            </a:pPr>
            <a:endParaRPr lang="en-US" dirty="0">
              <a:ea typeface="ＭＳ Ｐゴシック" panose="020B0600070205080204" pitchFamily="34" charset="-128"/>
            </a:endParaRPr>
          </a:p>
          <a:p>
            <a:pPr lvl="1">
              <a:buClr>
                <a:schemeClr val="tx2"/>
              </a:buClr>
              <a:defRPr/>
            </a:pPr>
            <a:r>
              <a:rPr lang="en-US" dirty="0">
                <a:ea typeface="ＭＳ Ｐゴシック" panose="020B0600070205080204" pitchFamily="34" charset="-128"/>
              </a:rPr>
              <a:t>OSHA will publish some of the data collected on its website to Allow employers, employees, potential employees, etc. to use information about a company’s safety performance to make informed decisions </a:t>
            </a:r>
            <a:endParaRPr lang="en-US" dirty="0"/>
          </a:p>
        </p:txBody>
      </p:sp>
      <p:sp>
        <p:nvSpPr>
          <p:cNvPr id="4" name="Rectangle 3">
            <a:extLst>
              <a:ext uri="{FF2B5EF4-FFF2-40B4-BE49-F238E27FC236}">
                <a16:creationId xmlns:a16="http://schemas.microsoft.com/office/drawing/2014/main" id="{790168E6-065B-1D1E-58E6-F5C73D6B5E61}"/>
              </a:ext>
            </a:extLst>
          </p:cNvPr>
          <p:cNvSpPr/>
          <p:nvPr/>
        </p:nvSpPr>
        <p:spPr>
          <a:xfrm rot="20293933">
            <a:off x="1290310" y="954939"/>
            <a:ext cx="1540806"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NEW</a:t>
            </a:r>
          </a:p>
        </p:txBody>
      </p:sp>
    </p:spTree>
    <p:extLst>
      <p:ext uri="{BB962C8B-B14F-4D97-AF65-F5344CB8AC3E}">
        <p14:creationId xmlns:p14="http://schemas.microsoft.com/office/powerpoint/2010/main" val="2127237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Recordkeeping Forms</a:t>
            </a:r>
          </a:p>
        </p:txBody>
      </p:sp>
      <p:sp>
        <p:nvSpPr>
          <p:cNvPr id="3" name="Content Placeholder 2"/>
          <p:cNvSpPr>
            <a:spLocks noGrp="1"/>
          </p:cNvSpPr>
          <p:nvPr>
            <p:ph sz="quarter" idx="13"/>
          </p:nvPr>
        </p:nvSpPr>
        <p:spPr>
          <a:xfrm>
            <a:off x="913775" y="1979165"/>
            <a:ext cx="10363826" cy="4283090"/>
          </a:xfrm>
        </p:spPr>
        <p:txBody>
          <a:bodyPr>
            <a:normAutofit fontScale="92500" lnSpcReduction="10000"/>
          </a:bodyPr>
          <a:lstStyle/>
          <a:p>
            <a:pPr>
              <a:buClr>
                <a:schemeClr val="tx2"/>
              </a:buClr>
            </a:pPr>
            <a:r>
              <a:rPr lang="en-US" altLang="en-US" dirty="0">
                <a:ea typeface="ＭＳ Ｐゴシック" panose="020B0600070205080204" pitchFamily="34" charset="-128"/>
              </a:rPr>
              <a:t>OSHA Form 300</a:t>
            </a:r>
          </a:p>
          <a:p>
            <a:pPr lvl="1">
              <a:buClr>
                <a:schemeClr val="tx2"/>
              </a:buClr>
            </a:pPr>
            <a:r>
              <a:rPr lang="en-US" altLang="en-US" dirty="0">
                <a:ea typeface="ＭＳ Ｐゴシック" panose="020B0600070205080204" pitchFamily="34" charset="-128"/>
              </a:rPr>
              <a:t>Log of Work-Related Injuries and Illnesses</a:t>
            </a:r>
          </a:p>
          <a:p>
            <a:pPr>
              <a:buClr>
                <a:schemeClr val="tx2"/>
              </a:buClr>
            </a:pPr>
            <a:r>
              <a:rPr lang="en-US" altLang="en-US" dirty="0">
                <a:ea typeface="ＭＳ Ｐゴシック" panose="020B0600070205080204" pitchFamily="34" charset="-128"/>
              </a:rPr>
              <a:t>OSHA Form 301</a:t>
            </a:r>
          </a:p>
          <a:p>
            <a:pPr lvl="1">
              <a:buClr>
                <a:schemeClr val="tx2"/>
              </a:buClr>
            </a:pPr>
            <a:r>
              <a:rPr lang="en-US" altLang="en-US" dirty="0">
                <a:ea typeface="ＭＳ Ｐゴシック" panose="020B0600070205080204" pitchFamily="34" charset="-128"/>
              </a:rPr>
              <a:t>Injury and Illness Incident Report</a:t>
            </a:r>
          </a:p>
          <a:p>
            <a:pPr>
              <a:buClr>
                <a:schemeClr val="tx2"/>
              </a:buClr>
            </a:pPr>
            <a:r>
              <a:rPr lang="en-US" altLang="en-US" dirty="0">
                <a:ea typeface="ＭＳ Ｐゴシック" panose="020B0600070205080204" pitchFamily="34" charset="-128"/>
              </a:rPr>
              <a:t>OSHA Form 300A</a:t>
            </a:r>
          </a:p>
          <a:p>
            <a:pPr lvl="1">
              <a:buClr>
                <a:schemeClr val="tx2"/>
              </a:buClr>
            </a:pPr>
            <a:r>
              <a:rPr lang="en-US" altLang="en-US" dirty="0">
                <a:ea typeface="ＭＳ Ｐゴシック" panose="020B0600070205080204" pitchFamily="34" charset="-128"/>
              </a:rPr>
              <a:t>Summary of Work-Related Injuries and Illnesses</a:t>
            </a:r>
          </a:p>
          <a:p>
            <a:pPr lvl="2">
              <a:buClr>
                <a:schemeClr val="tx2"/>
              </a:buClr>
            </a:pPr>
            <a:r>
              <a:rPr lang="en-US" altLang="en-US" dirty="0">
                <a:ea typeface="ＭＳ Ｐゴシック" panose="020B0600070205080204" pitchFamily="34" charset="-128"/>
              </a:rPr>
              <a:t>Post February 1 – April 30</a:t>
            </a:r>
          </a:p>
          <a:p>
            <a:pPr lvl="2">
              <a:buClr>
                <a:schemeClr val="tx2"/>
              </a:buClr>
            </a:pPr>
            <a:r>
              <a:rPr lang="en-US" altLang="en-US" dirty="0">
                <a:ea typeface="ＭＳ Ｐゴシック" panose="020B0600070205080204" pitchFamily="34" charset="-128"/>
              </a:rPr>
              <a:t>Submit to ITA (Injury Tracking Application) by March 2</a:t>
            </a:r>
          </a:p>
          <a:p>
            <a:pPr>
              <a:buClr>
                <a:schemeClr val="tx2"/>
              </a:buClr>
            </a:pPr>
            <a:r>
              <a:rPr lang="en-US" altLang="en-US" dirty="0">
                <a:ea typeface="ＭＳ Ｐゴシック" panose="020B0600070205080204" pitchFamily="34" charset="-128"/>
              </a:rPr>
              <a:t>PERRP Forms</a:t>
            </a:r>
          </a:p>
          <a:p>
            <a:pPr lvl="1">
              <a:buClr>
                <a:schemeClr val="tx2"/>
              </a:buClr>
            </a:pPr>
            <a:r>
              <a:rPr lang="en-US" altLang="en-US" dirty="0">
                <a:ea typeface="ＭＳ Ｐゴシック" panose="020B0600070205080204" pitchFamily="34" charset="-128"/>
              </a:rPr>
              <a:t>300P,   301P,   300AP</a:t>
            </a:r>
          </a:p>
          <a:p>
            <a:pPr>
              <a:buClr>
                <a:schemeClr val="tx2"/>
              </a:buClr>
            </a:pPr>
            <a:r>
              <a:rPr lang="en-US" altLang="en-US" dirty="0">
                <a:ea typeface="ＭＳ Ｐゴシック" panose="020B0600070205080204" pitchFamily="34" charset="-128"/>
                <a:hlinkClick r:id="rId2"/>
              </a:rPr>
              <a:t>https://www.osha.gov/recordkeeping/forms</a:t>
            </a:r>
            <a:r>
              <a:rPr lang="en-US" altLang="en-US" dirty="0">
                <a:ea typeface="ＭＳ Ｐゴシック" panose="020B0600070205080204" pitchFamily="34" charset="-128"/>
              </a:rPr>
              <a:t> </a:t>
            </a:r>
          </a:p>
          <a:p>
            <a:endParaRPr lang="en-US" dirty="0"/>
          </a:p>
        </p:txBody>
      </p:sp>
    </p:spTree>
    <p:extLst>
      <p:ext uri="{BB962C8B-B14F-4D97-AF65-F5344CB8AC3E}">
        <p14:creationId xmlns:p14="http://schemas.microsoft.com/office/powerpoint/2010/main" val="3061060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1058" name="Picture 2">
            <a:extLst>
              <a:ext uri="{FF2B5EF4-FFF2-40B4-BE49-F238E27FC236}">
                <a16:creationId xmlns:a16="http://schemas.microsoft.com/office/drawing/2014/main" id="{E77D5960-B3B3-4AE1-8BBD-3C55D906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1047">
            <a:extLst>
              <a:ext uri="{FF2B5EF4-FFF2-40B4-BE49-F238E27FC236}">
                <a16:creationId xmlns:a16="http://schemas.microsoft.com/office/drawing/2014/main" id="{9CB45896-DF82-4158-8135-BB4EF22198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60" name="Rectangle 1049">
            <a:extLst>
              <a:ext uri="{FF2B5EF4-FFF2-40B4-BE49-F238E27FC236}">
                <a16:creationId xmlns:a16="http://schemas.microsoft.com/office/drawing/2014/main" id="{0A29CAD9-00D9-4D79-B982-85CD7FBD3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1" name="Picture 2">
            <a:extLst>
              <a:ext uri="{FF2B5EF4-FFF2-40B4-BE49-F238E27FC236}">
                <a16:creationId xmlns:a16="http://schemas.microsoft.com/office/drawing/2014/main" id="{3F01E04B-E3A4-4B2D-92DF-752C4E7EF9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ady OR300E Forms, OSHA 300 Log: Amazon.com: Industrial &amp; Scientific">
            <a:extLst>
              <a:ext uri="{FF2B5EF4-FFF2-40B4-BE49-F238E27FC236}">
                <a16:creationId xmlns:a16="http://schemas.microsoft.com/office/drawing/2014/main" id="{4F64DA39-5593-E3F8-E885-F9E03346E1F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9965" y="1097070"/>
            <a:ext cx="7677134" cy="4663858"/>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62" name="Picture 1053">
            <a:extLst>
              <a:ext uri="{FF2B5EF4-FFF2-40B4-BE49-F238E27FC236}">
                <a16:creationId xmlns:a16="http://schemas.microsoft.com/office/drawing/2014/main" id="{765896F8-7BC7-4574-8E2B-4A1A603670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997102" y="957486"/>
            <a:ext cx="3707844" cy="3131913"/>
          </a:xfrm>
        </p:spPr>
        <p:txBody>
          <a:bodyPr vert="horz" lIns="91440" tIns="45720" rIns="91440" bIns="45720" rtlCol="0" anchor="b">
            <a:normAutofit/>
          </a:bodyPr>
          <a:lstStyle/>
          <a:p>
            <a:r>
              <a:rPr lang="en-US" sz="4800" dirty="0"/>
              <a:t>OSHA Form 300</a:t>
            </a:r>
          </a:p>
        </p:txBody>
      </p:sp>
    </p:spTree>
    <p:extLst>
      <p:ext uri="{BB962C8B-B14F-4D97-AF65-F5344CB8AC3E}">
        <p14:creationId xmlns:p14="http://schemas.microsoft.com/office/powerpoint/2010/main" val="1642734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3079" name="Picture 2">
            <a:extLst>
              <a:ext uri="{FF2B5EF4-FFF2-40B4-BE49-F238E27FC236}">
                <a16:creationId xmlns:a16="http://schemas.microsoft.com/office/drawing/2014/main" id="{E77D5960-B3B3-4AE1-8BBD-3C55D906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3080">
            <a:extLst>
              <a:ext uri="{FF2B5EF4-FFF2-40B4-BE49-F238E27FC236}">
                <a16:creationId xmlns:a16="http://schemas.microsoft.com/office/drawing/2014/main" id="{9CB45896-DF82-4158-8135-BB4EF22198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083" name="Rectangle 3082">
            <a:extLst>
              <a:ext uri="{FF2B5EF4-FFF2-40B4-BE49-F238E27FC236}">
                <a16:creationId xmlns:a16="http://schemas.microsoft.com/office/drawing/2014/main" id="{0A29CAD9-00D9-4D79-B982-85CD7FBD3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5" name="Picture 2">
            <a:extLst>
              <a:ext uri="{FF2B5EF4-FFF2-40B4-BE49-F238E27FC236}">
                <a16:creationId xmlns:a16="http://schemas.microsoft.com/office/drawing/2014/main" id="{3F01E04B-E3A4-4B2D-92DF-752C4E7EF9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A4E01674-E2C6-D209-54DC-3ACA7AFF94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2499" y="1224876"/>
            <a:ext cx="7167880" cy="440824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3087" name="Picture 3086">
            <a:extLst>
              <a:ext uri="{FF2B5EF4-FFF2-40B4-BE49-F238E27FC236}">
                <a16:creationId xmlns:a16="http://schemas.microsoft.com/office/drawing/2014/main" id="{765896F8-7BC7-4574-8E2B-4A1A603670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570382" y="957486"/>
            <a:ext cx="3707844" cy="3131913"/>
          </a:xfrm>
        </p:spPr>
        <p:txBody>
          <a:bodyPr vert="horz" lIns="91440" tIns="45720" rIns="91440" bIns="45720" rtlCol="0" anchor="b">
            <a:normAutofit/>
          </a:bodyPr>
          <a:lstStyle/>
          <a:p>
            <a:r>
              <a:rPr lang="en-US" sz="4800"/>
              <a:t>OSHA Form 301</a:t>
            </a:r>
          </a:p>
        </p:txBody>
      </p:sp>
    </p:spTree>
    <p:extLst>
      <p:ext uri="{BB962C8B-B14F-4D97-AF65-F5344CB8AC3E}">
        <p14:creationId xmlns:p14="http://schemas.microsoft.com/office/powerpoint/2010/main" val="1263909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2055" name="Picture 2">
            <a:extLst>
              <a:ext uri="{FF2B5EF4-FFF2-40B4-BE49-F238E27FC236}">
                <a16:creationId xmlns:a16="http://schemas.microsoft.com/office/drawing/2014/main" id="{E77D5960-B3B3-4AE1-8BBD-3C55D906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2056">
            <a:extLst>
              <a:ext uri="{FF2B5EF4-FFF2-40B4-BE49-F238E27FC236}">
                <a16:creationId xmlns:a16="http://schemas.microsoft.com/office/drawing/2014/main" id="{9CB45896-DF82-4158-8135-BB4EF22198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059" name="Rectangle 2058">
            <a:extLst>
              <a:ext uri="{FF2B5EF4-FFF2-40B4-BE49-F238E27FC236}">
                <a16:creationId xmlns:a16="http://schemas.microsoft.com/office/drawing/2014/main" id="{0A29CAD9-00D9-4D79-B982-85CD7FBD3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1" name="Picture 2">
            <a:extLst>
              <a:ext uri="{FF2B5EF4-FFF2-40B4-BE49-F238E27FC236}">
                <a16:creationId xmlns:a16="http://schemas.microsoft.com/office/drawing/2014/main" id="{3F01E04B-E3A4-4B2D-92DF-752C4E7EF9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nderstanding OSHA 300 Log - Forms 300A &amp; 301 Examples - HSI">
            <a:extLst>
              <a:ext uri="{FF2B5EF4-FFF2-40B4-BE49-F238E27FC236}">
                <a16:creationId xmlns:a16="http://schemas.microsoft.com/office/drawing/2014/main" id="{86740AE6-5FC8-DCEC-43A6-4A1F65D13BC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4757" y="1387952"/>
            <a:ext cx="7397643" cy="4512562"/>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2063" name="Picture 2062">
            <a:extLst>
              <a:ext uri="{FF2B5EF4-FFF2-40B4-BE49-F238E27FC236}">
                <a16:creationId xmlns:a16="http://schemas.microsoft.com/office/drawing/2014/main" id="{765896F8-7BC7-4574-8E2B-4A1A603670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772400" y="957486"/>
            <a:ext cx="3707844" cy="3131913"/>
          </a:xfrm>
        </p:spPr>
        <p:txBody>
          <a:bodyPr vert="horz" lIns="91440" tIns="45720" rIns="91440" bIns="45720" rtlCol="0" anchor="b">
            <a:normAutofit/>
          </a:bodyPr>
          <a:lstStyle/>
          <a:p>
            <a:r>
              <a:rPr lang="en-US" sz="4800" dirty="0"/>
              <a:t>OSHA Form 300A</a:t>
            </a:r>
          </a:p>
        </p:txBody>
      </p:sp>
    </p:spTree>
    <p:extLst>
      <p:ext uri="{BB962C8B-B14F-4D97-AF65-F5344CB8AC3E}">
        <p14:creationId xmlns:p14="http://schemas.microsoft.com/office/powerpoint/2010/main" val="3633063000"/>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401</TotalTime>
  <Words>1643</Words>
  <Application>Microsoft Office PowerPoint</Application>
  <PresentationFormat>Widescreen</PresentationFormat>
  <Paragraphs>215</Paragraphs>
  <Slides>45</Slides>
  <Notes>1</Notes>
  <HiddenSlides>10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ＭＳ Ｐゴシック</vt:lpstr>
      <vt:lpstr>Arial</vt:lpstr>
      <vt:lpstr>Calibri</vt:lpstr>
      <vt:lpstr>Times New Roman</vt:lpstr>
      <vt:lpstr>Tw Cen MT</vt:lpstr>
      <vt:lpstr>Droplet</vt:lpstr>
      <vt:lpstr>PowerPoint Presentation</vt:lpstr>
      <vt:lpstr>Agenda</vt:lpstr>
      <vt:lpstr>Recordkeeping Requirements</vt:lpstr>
      <vt:lpstr>Recordkeeping Requirements</vt:lpstr>
      <vt:lpstr>Recordkeeping Requirements</vt:lpstr>
      <vt:lpstr>Recordkeeping Forms</vt:lpstr>
      <vt:lpstr>OSHA Form 300</vt:lpstr>
      <vt:lpstr>OSHA Form 301</vt:lpstr>
      <vt:lpstr>OSHA Form 300A</vt:lpstr>
      <vt:lpstr>Recordability vs Compensability</vt:lpstr>
      <vt:lpstr>Recordkeeping Criteria</vt:lpstr>
      <vt:lpstr>PowerPoint Presentation</vt:lpstr>
      <vt:lpstr>Establishing Work Relationship</vt:lpstr>
      <vt:lpstr>Establishing Work Relationship CONT.</vt:lpstr>
      <vt:lpstr>Work Relationship Exceptions</vt:lpstr>
      <vt:lpstr>Work Relationship Exceptions CONT.</vt:lpstr>
      <vt:lpstr>Work Relationship Exceptions CONT.</vt:lpstr>
      <vt:lpstr>COVID-19</vt:lpstr>
      <vt:lpstr>Work From Home</vt:lpstr>
      <vt:lpstr>First Aid Incident</vt:lpstr>
      <vt:lpstr>First Aid IncidentS</vt:lpstr>
      <vt:lpstr>First Aid IncidentS</vt:lpstr>
      <vt:lpstr>First Aid IncidentS</vt:lpstr>
      <vt:lpstr>First Aid IncidentS</vt:lpstr>
      <vt:lpstr>Recordable Incident</vt:lpstr>
      <vt:lpstr>Recordable Incident CONT.</vt:lpstr>
      <vt:lpstr>! Warning !</vt:lpstr>
      <vt:lpstr>PowerPoint Presentation</vt:lpstr>
      <vt:lpstr>PowerPoint Presentation</vt:lpstr>
      <vt:lpstr>PowerPoint Presentation</vt:lpstr>
      <vt:lpstr>PowerPoint Presentation</vt:lpstr>
      <vt:lpstr>PowerPoint Presentation</vt:lpstr>
      <vt:lpstr>PowerPoint Presentation</vt:lpstr>
      <vt:lpstr>Medication</vt:lpstr>
      <vt:lpstr>Hearing Loss</vt:lpstr>
      <vt:lpstr>Burns</vt:lpstr>
      <vt:lpstr>Travel Status</vt:lpstr>
      <vt:lpstr>Travel Status</vt:lpstr>
      <vt:lpstr>Travel Status</vt:lpstr>
      <vt:lpstr>Lost Workdays</vt:lpstr>
      <vt:lpstr>Lost Workdays</vt:lpstr>
      <vt:lpstr>Restricted Workdays</vt:lpstr>
      <vt:lpstr>Retention &amp; Maintenance</vt:lpstr>
      <vt:lpstr>Thank You</vt:lpstr>
      <vt:lpstr>PowerPoint Presentation</vt:lpstr>
    </vt:vector>
  </TitlesOfParts>
  <Company>Turner Construction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 Scott D - (Ohio)</dc:creator>
  <cp:lastModifiedBy>Mentor Chamber</cp:lastModifiedBy>
  <cp:revision>13</cp:revision>
  <dcterms:created xsi:type="dcterms:W3CDTF">2022-02-11T14:35:34Z</dcterms:created>
  <dcterms:modified xsi:type="dcterms:W3CDTF">2024-01-18T16:30:54Z</dcterms:modified>
</cp:coreProperties>
</file>